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25"/>
  </p:notesMasterIdLst>
  <p:sldIdLst>
    <p:sldId id="298" r:id="rId5"/>
    <p:sldId id="299" r:id="rId6"/>
    <p:sldId id="530" r:id="rId7"/>
    <p:sldId id="532" r:id="rId8"/>
    <p:sldId id="531" r:id="rId9"/>
    <p:sldId id="296" r:id="rId10"/>
    <p:sldId id="515" r:id="rId11"/>
    <p:sldId id="293" r:id="rId12"/>
    <p:sldId id="287" r:id="rId13"/>
    <p:sldId id="294" r:id="rId14"/>
    <p:sldId id="290" r:id="rId15"/>
    <p:sldId id="297" r:id="rId16"/>
    <p:sldId id="281" r:id="rId17"/>
    <p:sldId id="526" r:id="rId18"/>
    <p:sldId id="493" r:id="rId19"/>
    <p:sldId id="527" r:id="rId20"/>
    <p:sldId id="529" r:id="rId21"/>
    <p:sldId id="520" r:id="rId22"/>
    <p:sldId id="502" r:id="rId23"/>
    <p:sldId id="483"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66FFFF"/>
    <a:srgbClr val="0596AE"/>
    <a:srgbClr val="064885"/>
    <a:srgbClr val="0595AE"/>
    <a:srgbClr val="E6E6E6"/>
    <a:srgbClr val="001A72"/>
    <a:srgbClr val="057CA1"/>
    <a:srgbClr val="05568F"/>
    <a:srgbClr val="0640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81" autoAdjust="0"/>
    <p:restoredTop sz="94660"/>
  </p:normalViewPr>
  <p:slideViewPr>
    <p:cSldViewPr snapToGrid="0">
      <p:cViewPr>
        <p:scale>
          <a:sx n="130" d="100"/>
          <a:sy n="130" d="100"/>
        </p:scale>
        <p:origin x="-1840" y="-3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24/02/26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endParaRPr lang="ja-JP" altLang="en-US" sz="1200" b="0" dirty="0"/>
          </a:p>
        </p:txBody>
      </p:sp>
    </p:spTree>
    <p:extLst>
      <p:ext uri="{BB962C8B-B14F-4D97-AF65-F5344CB8AC3E}">
        <p14:creationId xmlns:p14="http://schemas.microsoft.com/office/powerpoint/2010/main" val="340437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まずこのプロジェクトが発足した背景ですが、アイシンの工場内でフォークリフトによる接触事故が発生していました。</a:t>
            </a:r>
            <a:endParaRPr kumimoji="1" lang="en-US" altLang="ja-JP" dirty="0"/>
          </a:p>
          <a:p>
            <a:r>
              <a:rPr kumimoji="1" lang="ja-JP" altLang="en-US" dirty="0"/>
              <a:t>そこで暫定対策として、フォークリフトに対するセンサーなどのハード対策の他、ドラレコ映像からの危険運転目視確認を開始しました。</a:t>
            </a:r>
            <a:endParaRPr kumimoji="1" lang="en-US" altLang="ja-JP" dirty="0"/>
          </a:p>
          <a:p>
            <a:r>
              <a:rPr kumimoji="1" lang="ja-JP" altLang="en-US" dirty="0"/>
              <a:t>しかし課題として、フォークリフトは工場内に複数あり、更に</a:t>
            </a:r>
            <a:r>
              <a:rPr kumimoji="1" lang="en-US" altLang="ja-JP" dirty="0"/>
              <a:t>1</a:t>
            </a:r>
            <a:r>
              <a:rPr kumimoji="1" lang="ja-JP" altLang="en-US" dirty="0" err="1"/>
              <a:t>つの</a:t>
            </a:r>
            <a:r>
              <a:rPr kumimoji="1" lang="ja-JP" altLang="en-US" dirty="0"/>
              <a:t>ドラレコあたり</a:t>
            </a:r>
            <a:r>
              <a:rPr kumimoji="1" lang="en-US" altLang="ja-JP" dirty="0"/>
              <a:t>1</a:t>
            </a:r>
            <a:r>
              <a:rPr kumimoji="1" lang="ja-JP" altLang="en-US" dirty="0"/>
              <a:t>日の稼働時間分の動画がありますので、</a:t>
            </a:r>
            <a:r>
              <a:rPr kumimoji="1" lang="en-US" altLang="ja-JP" dirty="0"/>
              <a:t>8</a:t>
            </a:r>
            <a:r>
              <a:rPr kumimoji="1" lang="ja-JP" altLang="en-US" dirty="0"/>
              <a:t>時間程度ある場合もあります。</a:t>
            </a:r>
            <a:endParaRPr kumimoji="1" lang="en-US" altLang="ja-JP" dirty="0"/>
          </a:p>
          <a:p>
            <a:r>
              <a:rPr kumimoji="1" lang="ja-JP" altLang="en-US" dirty="0"/>
              <a:t>これらは膨大な量になってしまいますので、管理者の負担が非常に大きく、現実的には抜取確認をせざるを得ず、確認可能なデータ量は少なくなってしまっていました。</a:t>
            </a:r>
          </a:p>
        </p:txBody>
      </p:sp>
    </p:spTree>
    <p:extLst>
      <p:ext uri="{BB962C8B-B14F-4D97-AF65-F5344CB8AC3E}">
        <p14:creationId xmlns:p14="http://schemas.microsoft.com/office/powerpoint/2010/main" val="1846629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a:t>
            </a:r>
            <a:r>
              <a:rPr kumimoji="1" lang="en-US" altLang="ja-JP" dirty="0"/>
              <a:t>DS</a:t>
            </a:r>
            <a:r>
              <a:rPr kumimoji="1" lang="ja-JP" altLang="en-US" dirty="0"/>
              <a:t>部はフォークリフト危険運転検索システムを開発しました。</a:t>
            </a:r>
            <a:endParaRPr kumimoji="1" lang="en-US" altLang="ja-JP" dirty="0"/>
          </a:p>
          <a:p>
            <a:r>
              <a:rPr kumimoji="1" lang="ja-JP" altLang="en-US" dirty="0"/>
              <a:t>このような画面をもっているウェブサイトとして構築しており、直感的に使用できるようになっています。</a:t>
            </a:r>
          </a:p>
        </p:txBody>
      </p:sp>
    </p:spTree>
    <p:extLst>
      <p:ext uri="{BB962C8B-B14F-4D97-AF65-F5344CB8AC3E}">
        <p14:creationId xmlns:p14="http://schemas.microsoft.com/office/powerpoint/2010/main" val="2438671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r>
              <a:rPr lang="ja-JP" altLang="en-US" sz="1200" b="0" dirty="0"/>
              <a:t>こちらどういったものかといいますと、フォークリフトから抜き取った動画を自分で確認するのではなく、</a:t>
            </a:r>
            <a:r>
              <a:rPr lang="en-US" altLang="ja-JP" sz="1200" b="0" dirty="0"/>
              <a:t>web</a:t>
            </a:r>
            <a:r>
              <a:rPr lang="ja-JP" altLang="en-US" sz="1200" b="0" dirty="0"/>
              <a:t>サイトからこのシステムにアップロードします。</a:t>
            </a:r>
            <a:endParaRPr lang="en-US" altLang="ja-JP" sz="1200" b="0" dirty="0"/>
          </a:p>
          <a:p>
            <a:pPr algn="l"/>
            <a:r>
              <a:rPr lang="ja-JP" altLang="en-US" sz="1200" b="0" dirty="0"/>
              <a:t>解析にはある程度時間がかかりますが、解析が完了するとこの</a:t>
            </a:r>
            <a:r>
              <a:rPr lang="en-US" altLang="ja-JP" sz="1200" b="0" dirty="0"/>
              <a:t>web</a:t>
            </a:r>
            <a:r>
              <a:rPr lang="ja-JP" altLang="en-US" sz="1200" b="0" dirty="0"/>
              <a:t>サイトで危険運転候補を一覧で表示されるようになります。</a:t>
            </a:r>
            <a:endParaRPr lang="en-US" altLang="ja-JP" sz="1200" b="0" dirty="0"/>
          </a:p>
          <a:p>
            <a:pPr algn="l"/>
            <a:r>
              <a:rPr lang="ja-JP" altLang="en-US" sz="1200" b="0" dirty="0"/>
              <a:t>これにより、今までのように何も起きていないシーンを見る必要がなく、ピンポイントで怪しいシーンを見ることができます。</a:t>
            </a:r>
            <a:endParaRPr lang="en-US" altLang="ja-JP" sz="1200" b="0" dirty="0"/>
          </a:p>
          <a:p>
            <a:pPr algn="l"/>
            <a:r>
              <a:rPr lang="ja-JP" altLang="en-US" sz="1200" b="0" dirty="0"/>
              <a:t>この結果を使用して、どのフォークリフトで危険運転が多いか判断し指導に活用したり、このサイト自体を使用して指導に使えると考えています。</a:t>
            </a:r>
          </a:p>
        </p:txBody>
      </p:sp>
    </p:spTree>
    <p:extLst>
      <p:ext uri="{BB962C8B-B14F-4D97-AF65-F5344CB8AC3E}">
        <p14:creationId xmlns:p14="http://schemas.microsoft.com/office/powerpoint/2010/main" val="3404371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次にこのシステムが使用している技術についてですが、</a:t>
            </a:r>
            <a:endParaRPr kumimoji="1" lang="en-US" altLang="ja-JP" dirty="0"/>
          </a:p>
          <a:p>
            <a:r>
              <a:rPr kumimoji="1" lang="ja-JP" altLang="en-US" dirty="0"/>
              <a:t>物体検出と骨格推定技術によって人の向いている方向、つまり後方確認を実施しているか、また他の歩行者が接近していないか検出します。</a:t>
            </a:r>
            <a:endParaRPr kumimoji="1" lang="en-US" altLang="ja-JP" dirty="0"/>
          </a:p>
          <a:p>
            <a:r>
              <a:rPr kumimoji="1" lang="ja-JP" altLang="en-US" dirty="0"/>
              <a:t>次に特徴抽出です。これにより、移動方向が判定できますので、その他の判定と併せて利用します。</a:t>
            </a:r>
            <a:endParaRPr kumimoji="1" lang="en-US" altLang="ja-JP" dirty="0"/>
          </a:p>
          <a:p>
            <a:r>
              <a:rPr kumimoji="1" lang="ja-JP" altLang="en-US" dirty="0"/>
              <a:t>更に深度推定という技術も使用しており、荷物が高く積まれていないか判定するのに利用しています。</a:t>
            </a:r>
            <a:endParaRPr kumimoji="1" lang="en-US" altLang="ja-JP" dirty="0"/>
          </a:p>
          <a:p>
            <a:r>
              <a:rPr kumimoji="1" lang="ja-JP" altLang="en-US" dirty="0"/>
              <a:t>これら主に</a:t>
            </a:r>
            <a:r>
              <a:rPr kumimoji="1" lang="en-US" altLang="ja-JP" dirty="0"/>
              <a:t>4</a:t>
            </a:r>
            <a:r>
              <a:rPr kumimoji="1" lang="ja-JP" altLang="en-US" dirty="0" err="1"/>
              <a:t>つの</a:t>
            </a:r>
            <a:r>
              <a:rPr kumimoji="1" lang="ja-JP" altLang="en-US" dirty="0"/>
              <a:t>技術を活用してフォークリフトの運転状況を解析して危険運転候補を抜き出すことができています。</a:t>
            </a:r>
          </a:p>
        </p:txBody>
      </p:sp>
    </p:spTree>
    <p:extLst>
      <p:ext uri="{BB962C8B-B14F-4D97-AF65-F5344CB8AC3E}">
        <p14:creationId xmlns:p14="http://schemas.microsoft.com/office/powerpoint/2010/main" val="2415039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その技術を活用して検出可能になる項目ですが、危険運転の</a:t>
            </a:r>
            <a:r>
              <a:rPr kumimoji="1" lang="en-US" altLang="ja-JP" dirty="0"/>
              <a:t>2</a:t>
            </a:r>
            <a:r>
              <a:rPr kumimoji="1" lang="ja-JP" altLang="en-US" dirty="0"/>
              <a:t>項目、危険運転ほどではないですが要注意となる</a:t>
            </a:r>
            <a:r>
              <a:rPr kumimoji="1" lang="en-US" altLang="ja-JP" dirty="0"/>
              <a:t>3</a:t>
            </a:r>
            <a:r>
              <a:rPr kumimoji="1" lang="ja-JP" altLang="en-US" dirty="0"/>
              <a:t>項目の抽出が可能となっています。</a:t>
            </a:r>
          </a:p>
        </p:txBody>
      </p:sp>
    </p:spTree>
    <p:extLst>
      <p:ext uri="{BB962C8B-B14F-4D97-AF65-F5344CB8AC3E}">
        <p14:creationId xmlns:p14="http://schemas.microsoft.com/office/powerpoint/2010/main" val="262582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ここで、このシステムの導入方法についてですが、新しい解析</a:t>
            </a:r>
            <a:r>
              <a:rPr kumimoji="1" lang="en-US" altLang="ja-JP" dirty="0"/>
              <a:t>PC</a:t>
            </a:r>
            <a:r>
              <a:rPr kumimoji="1" lang="ja-JP" altLang="en-US" dirty="0"/>
              <a:t>や送信装置など、特別な設備は必要ありません。</a:t>
            </a:r>
            <a:endParaRPr kumimoji="1" lang="en-US" altLang="ja-JP" dirty="0"/>
          </a:p>
          <a:p>
            <a:r>
              <a:rPr kumimoji="1" lang="ja-JP" altLang="en-US" dirty="0"/>
              <a:t>クラウドサーバー上に構築しているので、単に今お使いの</a:t>
            </a:r>
            <a:r>
              <a:rPr kumimoji="1" lang="en-US" altLang="ja-JP" dirty="0"/>
              <a:t>PC</a:t>
            </a:r>
            <a:r>
              <a:rPr kumimoji="1" lang="ja-JP" altLang="en-US" dirty="0"/>
              <a:t>からこのサイトにアクセスしていただくだけです。</a:t>
            </a:r>
            <a:endParaRPr kumimoji="1" lang="en-US" altLang="ja-JP" dirty="0"/>
          </a:p>
          <a:p>
            <a:r>
              <a:rPr kumimoji="1" lang="ja-JP" altLang="en-US" dirty="0"/>
              <a:t>どちらかというとフォークリフト側のカメラ取り付け位置などの調整の方が重要になっています。</a:t>
            </a:r>
            <a:endParaRPr kumimoji="1" lang="en-US" altLang="ja-JP" dirty="0"/>
          </a:p>
        </p:txBody>
      </p:sp>
    </p:spTree>
    <p:extLst>
      <p:ext uri="{BB962C8B-B14F-4D97-AF65-F5344CB8AC3E}">
        <p14:creationId xmlns:p14="http://schemas.microsoft.com/office/powerpoint/2010/main" val="3887790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色々とお話してきましたが、使ってみないと分からない部分もあると思いますので、実際に操作しながら体験可能な</a:t>
            </a:r>
            <a:r>
              <a:rPr kumimoji="1" lang="en-US" altLang="ja-JP" dirty="0"/>
              <a:t>web</a:t>
            </a:r>
            <a:r>
              <a:rPr kumimoji="1" lang="ja-JP" altLang="en-US" dirty="0"/>
              <a:t>ページを用意いたしました。</a:t>
            </a:r>
            <a:endParaRPr kumimoji="1" lang="en-US" altLang="ja-JP" dirty="0"/>
          </a:p>
          <a:p>
            <a:r>
              <a:rPr kumimoji="1" lang="ja-JP" altLang="en-US" dirty="0"/>
              <a:t>こちらはデモサイトのため動画をアップロードする機能は停止してありますが、動画を抽出する機能が体験できますので、</a:t>
            </a:r>
            <a:r>
              <a:rPr kumimoji="1" lang="en-US" altLang="ja-JP" dirty="0"/>
              <a:t>AISINTUBE</a:t>
            </a:r>
            <a:r>
              <a:rPr kumimoji="1" lang="ja-JP" altLang="en-US" dirty="0"/>
              <a:t>の概要に載せた</a:t>
            </a:r>
            <a:r>
              <a:rPr kumimoji="1" lang="en-US" altLang="ja-JP" dirty="0"/>
              <a:t>URL</a:t>
            </a:r>
            <a:r>
              <a:rPr kumimoji="1" lang="ja-JP" altLang="en-US" dirty="0"/>
              <a:t>からアクセスしてお試しください。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安全健康推進部にこのシステムの導入にご協力いただいているので、ご興味があれば一度ご連絡をお願いします。</a:t>
            </a:r>
            <a:endParaRPr kumimoji="1" lang="en-US" altLang="ja-JP" dirty="0"/>
          </a:p>
          <a:p>
            <a:r>
              <a:rPr kumimoji="1" lang="ja-JP" altLang="en-US" dirty="0"/>
              <a:t>これで発表を終わります。ご清聴ありがとうございました。</a:t>
            </a:r>
            <a:endParaRPr kumimoji="1" lang="en-US" altLang="ja-JP" dirty="0"/>
          </a:p>
        </p:txBody>
      </p:sp>
      <p:sp>
        <p:nvSpPr>
          <p:cNvPr id="4" name="スライド番号プレースホルダー 3"/>
          <p:cNvSpPr>
            <a:spLocks noGrp="1"/>
          </p:cNvSpPr>
          <p:nvPr>
            <p:ph type="sldNum" sz="quarter" idx="10"/>
          </p:nvPr>
        </p:nvSpPr>
        <p:spPr/>
        <p:txBody>
          <a:bodyPr/>
          <a:lstStyle/>
          <a:p>
            <a:fld id="{CACE4465-3CD4-47BF-AF5D-253C146ADB43}" type="slidenum">
              <a:rPr kumimoji="1" lang="ja-JP" altLang="en-US" smtClean="0"/>
              <a:t>20</a:t>
            </a:fld>
            <a:endParaRPr kumimoji="1" lang="ja-JP" altLang="en-US"/>
          </a:p>
        </p:txBody>
      </p:sp>
    </p:spTree>
    <p:extLst>
      <p:ext uri="{BB962C8B-B14F-4D97-AF65-F5344CB8AC3E}">
        <p14:creationId xmlns:p14="http://schemas.microsoft.com/office/powerpoint/2010/main" val="3250962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24/02/26</a:t>
            </a:fld>
            <a:endParaRPr kumimoji="1" lang="ja-JP" altLang="en-US"/>
          </a:p>
        </p:txBody>
      </p:sp>
    </p:spTree>
    <p:extLst>
      <p:ext uri="{BB962C8B-B14F-4D97-AF65-F5344CB8AC3E}">
        <p14:creationId xmlns:p14="http://schemas.microsoft.com/office/powerpoint/2010/main" val="4194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2024年 2月 26日 </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a:t>
            </a:r>
            <a:r>
              <a:rPr kumimoji="1" lang="en-US" altLang="ja-JP" dirty="0"/>
              <a:t>2</a:t>
            </a:r>
            <a:r>
              <a:rPr kumimoji="1" lang="ja-JP" altLang="en-US" dirty="0"/>
              <a:t>行 メイリオ</a:t>
            </a:r>
            <a:r>
              <a:rPr kumimoji="1" lang="en-US" altLang="ja-JP" dirty="0"/>
              <a:t>24pt</a:t>
            </a:r>
          </a:p>
        </p:txBody>
      </p:sp>
      <p:sp>
        <p:nvSpPr>
          <p:cNvPr id="8" name="テキスト プレースホルダー 2">
            <a:extLst>
              <a:ext uri="{FF2B5EF4-FFF2-40B4-BE49-F238E27FC236}">
                <a16:creationId xmlns="" xmlns:a16="http://schemas.microsoft.com/office/drawing/2014/main"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2024年 2月 26日 </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pic>
        <p:nvPicPr>
          <p:cNvPr id="7" name="Picture 2" descr="C:\Users\0036734-z100\Desktop\太向\プレゼンフォーマット\02_アイシングループロゴ\AISINGROUP_LOGODATA_201509\PNG\PNG_color\positive\AG_logo_variation1_colo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5840" y="1"/>
            <a:ext cx="789435" cy="70588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コネクタ 8"/>
          <p:cNvCxnSpPr/>
          <p:nvPr userDrawn="1"/>
        </p:nvCxnSpPr>
        <p:spPr>
          <a:xfrm>
            <a:off x="0" y="686831"/>
            <a:ext cx="12192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326431" y="188640"/>
            <a:ext cx="4971233" cy="523220"/>
          </a:xfrm>
          <a:prstGeom prst="rect">
            <a:avLst/>
          </a:prstGeom>
        </p:spPr>
        <p:txBody>
          <a:bodyPr wrap="none">
            <a:spAutoFit/>
          </a:bodyPr>
          <a:lstStyle>
            <a:lvl1pPr algn="l">
              <a:defRPr sz="28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21" name="スライド番号プレースホルダー 5"/>
          <p:cNvSpPr>
            <a:spLocks noGrp="1"/>
          </p:cNvSpPr>
          <p:nvPr>
            <p:ph type="sldNum" sz="quarter" idx="4"/>
          </p:nvPr>
        </p:nvSpPr>
        <p:spPr>
          <a:xfrm>
            <a:off x="11466103" y="6519532"/>
            <a:ext cx="399468" cy="246221"/>
          </a:xfrm>
          <a:prstGeom prst="rect">
            <a:avLst/>
          </a:prstGeom>
        </p:spPr>
        <p:txBody>
          <a:bodyPr vert="horz" wrap="none" lIns="91440" tIns="45720" rIns="91440" bIns="45720" rtlCol="0" anchor="ctr">
            <a:spAutoFit/>
          </a:bodyPr>
          <a:lstStyle>
            <a:lvl1pPr algn="r">
              <a:defRPr sz="10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65AE6374-B558-476C-B6C5-10222A839C1D}" type="slidenum">
              <a:rPr lang="ja-JP" altLang="en-US" smtClean="0"/>
              <a:pPr/>
              <a:t>‹#›</a:t>
            </a:fld>
            <a:endParaRPr lang="ja-JP" altLang="en-US" dirty="0"/>
          </a:p>
        </p:txBody>
      </p:sp>
    </p:spTree>
    <p:extLst>
      <p:ext uri="{BB962C8B-B14F-4D97-AF65-F5344CB8AC3E}">
        <p14:creationId xmlns:p14="http://schemas.microsoft.com/office/powerpoint/2010/main" val="40836330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 xmlns:a16="http://schemas.microsoft.com/office/drawing/2014/main"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 xmlns:a16="http://schemas.microsoft.com/office/drawing/2014/main"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 xmlns:a16="http://schemas.microsoft.com/office/drawing/2014/main"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 xmlns:a16="http://schemas.microsoft.com/office/drawing/2014/main"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 xmlns:a16="http://schemas.microsoft.com/office/drawing/2014/main"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 xmlns:a16="http://schemas.microsoft.com/office/drawing/2014/main"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 xmlns:a16="http://schemas.microsoft.com/office/drawing/2014/main"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24/02/26</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a:solidFill>
                  <a:srgbClr val="FF0000"/>
                </a:solidFill>
              </a:rPr>
              <a:t>DX</a:t>
            </a:r>
            <a:r>
              <a:rPr kumimoji="1" lang="ja-JP" altLang="en-US" sz="800" b="1" dirty="0">
                <a:solidFill>
                  <a:srgbClr val="FF0000"/>
                </a:solidFill>
              </a:rPr>
              <a:t>戦略センター</a:t>
            </a:r>
            <a:endParaRPr kumimoji="1" lang="en-US" altLang="ja-JP" sz="800" b="1" dirty="0">
              <a:solidFill>
                <a:srgbClr val="FF0000"/>
              </a:solidFill>
            </a:endParaRPr>
          </a:p>
          <a:p>
            <a:pPr algn="ctr"/>
            <a:r>
              <a:rPr kumimoji="1" lang="en-US" altLang="ja-JP" sz="800" b="1" dirty="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24/02/26</a:t>
            </a:fld>
            <a:endParaRPr kumimoji="1" lang="ja-JP" altLang="en-US"/>
          </a:p>
        </p:txBody>
      </p:sp>
    </p:spTree>
    <p:extLst>
      <p:ext uri="{BB962C8B-B14F-4D97-AF65-F5344CB8AC3E}">
        <p14:creationId xmlns:p14="http://schemas.microsoft.com/office/powerpoint/2010/main" val="382270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24/02/26</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a:solidFill>
                  <a:srgbClr val="D21E23"/>
                </a:solidFill>
              </a:rPr>
              <a:t>年　　月　　日まで</a:t>
            </a: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Tree>
    <p:extLst>
      <p:ext uri="{BB962C8B-B14F-4D97-AF65-F5344CB8AC3E}">
        <p14:creationId xmlns:p14="http://schemas.microsoft.com/office/powerpoint/2010/main" val="400703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24/02/26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pic>
        <p:nvPicPr>
          <p:cNvPr id="7" name="Picture 2" descr="C:\Users\0036734-z100\Desktop\太向\プレゼンフォーマット\02_アイシングループロゴ\AISINGROUP_LOGODATA_201509\PNG\PNG_color\positive\AG_logo_variation1_colo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5840" y="1"/>
            <a:ext cx="789435" cy="70588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コネクタ 8"/>
          <p:cNvCxnSpPr/>
          <p:nvPr userDrawn="1"/>
        </p:nvCxnSpPr>
        <p:spPr>
          <a:xfrm>
            <a:off x="0" y="686831"/>
            <a:ext cx="12192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326431" y="188640"/>
            <a:ext cx="4971233" cy="523220"/>
          </a:xfrm>
          <a:prstGeom prst="rect">
            <a:avLst/>
          </a:prstGeom>
        </p:spPr>
        <p:txBody>
          <a:bodyPr wrap="none">
            <a:spAutoFit/>
          </a:bodyPr>
          <a:lstStyle>
            <a:lvl1pPr algn="l">
              <a:defRPr sz="28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21" name="スライド番号プレースホルダー 5"/>
          <p:cNvSpPr>
            <a:spLocks noGrp="1"/>
          </p:cNvSpPr>
          <p:nvPr>
            <p:ph type="sldNum" sz="quarter" idx="4"/>
          </p:nvPr>
        </p:nvSpPr>
        <p:spPr>
          <a:xfrm>
            <a:off x="11466103" y="6519532"/>
            <a:ext cx="399468" cy="246221"/>
          </a:xfrm>
          <a:prstGeom prst="rect">
            <a:avLst/>
          </a:prstGeom>
        </p:spPr>
        <p:txBody>
          <a:bodyPr vert="horz" wrap="none" lIns="91440" tIns="45720" rIns="91440" bIns="45720" rtlCol="0" anchor="ctr">
            <a:spAutoFit/>
          </a:bodyPr>
          <a:lstStyle>
            <a:lvl1pPr algn="r">
              <a:defRPr sz="10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65AE6374-B558-476C-B6C5-10222A839C1D}" type="slidenum">
              <a:rPr lang="ja-JP" altLang="en-US" smtClean="0"/>
              <a:pPr/>
              <a:t>‹#›</a:t>
            </a:fld>
            <a:endParaRPr lang="ja-JP" altLang="en-US" dirty="0"/>
          </a:p>
        </p:txBody>
      </p:sp>
    </p:spTree>
    <p:extLst>
      <p:ext uri="{BB962C8B-B14F-4D97-AF65-F5344CB8AC3E}">
        <p14:creationId xmlns:p14="http://schemas.microsoft.com/office/powerpoint/2010/main" val="19080169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 xmlns:a16="http://schemas.microsoft.com/office/drawing/2014/main"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a:t>28pt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spTree>
    <p:extLst>
      <p:ext uri="{BB962C8B-B14F-4D97-AF65-F5344CB8AC3E}">
        <p14:creationId xmlns:p14="http://schemas.microsoft.com/office/powerpoint/2010/main" val="57017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項目タイトル</a:t>
            </a:r>
            <a:r>
              <a:rPr kumimoji="1" lang="en-US" altLang="ja-JP" dirty="0"/>
              <a:t> </a:t>
            </a:r>
            <a:r>
              <a:rPr kumimoji="1" lang="ja-JP" altLang="en-US" dirty="0"/>
              <a:t>メイリオ</a:t>
            </a:r>
            <a:r>
              <a:rPr kumimoji="1" lang="en-US" altLang="ja-JP" dirty="0"/>
              <a:t>36pt</a:t>
            </a:r>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2024年 2月 26日 </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3.xml"/><Relationship Id="rId7"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theme" Target="../theme/theme4.xml"/><Relationship Id="rId6" Type="http://schemas.openxmlformats.org/officeDocument/2006/relationships/image" Target="../media/image9.emf"/><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 xmlns:a16="http://schemas.microsoft.com/office/drawing/2014/main"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24/02/26</a:t>
            </a:fld>
            <a:endParaRPr kumimoji="1" lang="ja-JP" altLang="en-US"/>
          </a:p>
        </p:txBody>
      </p:sp>
      <p:sp>
        <p:nvSpPr>
          <p:cNvPr id="65" name="正方形/長方形 64">
            <a:extLst>
              <a:ext uri="{FF2B5EF4-FFF2-40B4-BE49-F238E27FC236}">
                <a16:creationId xmlns="" xmlns:a16="http://schemas.microsoft.com/office/drawing/2014/main"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 xmlns:a16="http://schemas.microsoft.com/office/drawing/2014/main"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 xmlns:a16="http://schemas.microsoft.com/office/drawing/2014/main"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 xmlns:a16="http://schemas.microsoft.com/office/drawing/2014/main"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 xmlns:a16="http://schemas.microsoft.com/office/drawing/2014/main"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 xmlns:a16="http://schemas.microsoft.com/office/drawing/2014/main"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 xmlns:a16="http://schemas.microsoft.com/office/drawing/2014/main"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 xmlns:a16="http://schemas.microsoft.com/office/drawing/2014/main"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 xmlns:a16="http://schemas.microsoft.com/office/drawing/2014/main"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 xmlns:a16="http://schemas.microsoft.com/office/drawing/2014/main"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 xmlns:a16="http://schemas.microsoft.com/office/drawing/2014/main"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 xmlns:a16="http://schemas.microsoft.com/office/drawing/2014/main"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 xmlns:a16="http://schemas.microsoft.com/office/drawing/2014/main"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 xmlns:a16="http://schemas.microsoft.com/office/drawing/2014/main"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 xmlns:a16="http://schemas.microsoft.com/office/drawing/2014/main"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 xmlns:a16="http://schemas.microsoft.com/office/drawing/2014/main"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 xmlns:a16="http://schemas.microsoft.com/office/drawing/2014/main"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 xmlns:a16="http://schemas.microsoft.com/office/drawing/2014/main"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3" name="正方形/長方形 82">
            <a:extLst>
              <a:ext uri="{FF2B5EF4-FFF2-40B4-BE49-F238E27FC236}">
                <a16:creationId xmlns="" xmlns:a16="http://schemas.microsoft.com/office/drawing/2014/main"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4" name="正方形/長方形 83">
            <a:extLst>
              <a:ext uri="{FF2B5EF4-FFF2-40B4-BE49-F238E27FC236}">
                <a16:creationId xmlns="" xmlns:a16="http://schemas.microsoft.com/office/drawing/2014/main"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 xmlns:a16="http://schemas.microsoft.com/office/drawing/2014/main"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 xmlns:a16="http://schemas.microsoft.com/office/drawing/2014/main"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7" name="正方形/長方形 86">
            <a:extLst>
              <a:ext uri="{FF2B5EF4-FFF2-40B4-BE49-F238E27FC236}">
                <a16:creationId xmlns="" xmlns:a16="http://schemas.microsoft.com/office/drawing/2014/main"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8" name="正方形/長方形 87">
            <a:extLst>
              <a:ext uri="{FF2B5EF4-FFF2-40B4-BE49-F238E27FC236}">
                <a16:creationId xmlns="" xmlns:a16="http://schemas.microsoft.com/office/drawing/2014/main"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 xmlns:a16="http://schemas.microsoft.com/office/drawing/2014/main"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 xmlns:a16="http://schemas.microsoft.com/office/drawing/2014/main"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 xmlns:a16="http://schemas.microsoft.com/office/drawing/2014/main"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 xmlns:a16="http://schemas.microsoft.com/office/drawing/2014/main"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 xmlns:a16="http://schemas.microsoft.com/office/drawing/2014/main"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 xmlns:a16="http://schemas.microsoft.com/office/drawing/2014/main"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 xmlns:a16="http://schemas.microsoft.com/office/drawing/2014/main"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 xmlns:a16="http://schemas.microsoft.com/office/drawing/2014/main"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 xmlns:a16="http://schemas.microsoft.com/office/drawing/2014/main"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 xmlns:a16="http://schemas.microsoft.com/office/drawing/2014/main"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 xmlns:a16="http://schemas.microsoft.com/office/drawing/2014/main"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 xmlns:a16="http://schemas.microsoft.com/office/drawing/2014/main"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 xmlns:a16="http://schemas.microsoft.com/office/drawing/2014/main"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 xmlns:a16="http://schemas.microsoft.com/office/drawing/2014/main"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 xmlns:a16="http://schemas.microsoft.com/office/drawing/2014/main"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 xmlns:a16="http://schemas.microsoft.com/office/drawing/2014/main"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 xmlns:a16="http://schemas.microsoft.com/office/drawing/2014/main"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 xmlns:a16="http://schemas.microsoft.com/office/drawing/2014/main"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 xmlns:a16="http://schemas.microsoft.com/office/drawing/2014/main"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 xmlns:a16="http://schemas.microsoft.com/office/drawing/2014/main"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78" name="正方形/長方形 77">
            <a:extLst>
              <a:ext uri="{FF2B5EF4-FFF2-40B4-BE49-F238E27FC236}">
                <a16:creationId xmlns="" xmlns:a16="http://schemas.microsoft.com/office/drawing/2014/main"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79" name="正方形/長方形 78">
            <a:extLst>
              <a:ext uri="{FF2B5EF4-FFF2-40B4-BE49-F238E27FC236}">
                <a16:creationId xmlns="" xmlns:a16="http://schemas.microsoft.com/office/drawing/2014/main"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 xmlns:a16="http://schemas.microsoft.com/office/drawing/2014/main"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 xmlns:a16="http://schemas.microsoft.com/office/drawing/2014/main"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2" name="正方形/長方形 81">
            <a:extLst>
              <a:ext uri="{FF2B5EF4-FFF2-40B4-BE49-F238E27FC236}">
                <a16:creationId xmlns="" xmlns:a16="http://schemas.microsoft.com/office/drawing/2014/main"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3" name="正方形/長方形 82">
            <a:extLst>
              <a:ext uri="{FF2B5EF4-FFF2-40B4-BE49-F238E27FC236}">
                <a16:creationId xmlns="" xmlns:a16="http://schemas.microsoft.com/office/drawing/2014/main"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 xmlns:a16="http://schemas.microsoft.com/office/drawing/2014/main"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 xmlns:a16="http://schemas.microsoft.com/office/drawing/2014/main"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pic>
        <p:nvPicPr>
          <p:cNvPr id="28" name="図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 id="2147483683" r:id="rId2"/>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2024年 2月 26日 </a:t>
            </a:fld>
            <a:endParaRPr lang="en-US" dirty="0"/>
          </a:p>
        </p:txBody>
      </p:sp>
      <p:sp>
        <p:nvSpPr>
          <p:cNvPr id="24" name="コンテンツ プレースホルダー 6">
            <a:extLst>
              <a:ext uri="{FF2B5EF4-FFF2-40B4-BE49-F238E27FC236}">
                <a16:creationId xmlns="" xmlns:a16="http://schemas.microsoft.com/office/drawing/2014/main"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a:t>/*0</a:t>
            </a:r>
            <a:endParaRPr lang="en-US" dirty="0"/>
          </a:p>
        </p:txBody>
      </p:sp>
      <p:sp>
        <p:nvSpPr>
          <p:cNvPr id="67" name="正方形/長方形 66">
            <a:extLst>
              <a:ext uri="{FF2B5EF4-FFF2-40B4-BE49-F238E27FC236}">
                <a16:creationId xmlns="" xmlns:a16="http://schemas.microsoft.com/office/drawing/2014/main"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 xmlns:a16="http://schemas.microsoft.com/office/drawing/2014/main"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 xmlns:a16="http://schemas.microsoft.com/office/drawing/2014/main"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 xmlns:a16="http://schemas.microsoft.com/office/drawing/2014/main"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 xmlns:a16="http://schemas.microsoft.com/office/drawing/2014/main"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 xmlns:a16="http://schemas.microsoft.com/office/drawing/2014/main"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 xmlns:a16="http://schemas.microsoft.com/office/drawing/2014/main"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 xmlns:a16="http://schemas.microsoft.com/office/drawing/2014/main"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 xmlns:a16="http://schemas.microsoft.com/office/drawing/2014/main"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 xmlns:a16="http://schemas.microsoft.com/office/drawing/2014/main"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 xmlns:a16="http://schemas.microsoft.com/office/drawing/2014/main"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 xmlns:a16="http://schemas.microsoft.com/office/drawing/2014/main"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 xmlns:a16="http://schemas.microsoft.com/office/drawing/2014/main"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 xmlns:a16="http://schemas.microsoft.com/office/drawing/2014/main"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 xmlns:a16="http://schemas.microsoft.com/office/drawing/2014/main"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 xmlns:a16="http://schemas.microsoft.com/office/drawing/2014/main"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 xmlns:a16="http://schemas.microsoft.com/office/drawing/2014/main"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 xmlns:a16="http://schemas.microsoft.com/office/drawing/2014/main"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5" name="正方形/長方形 84">
            <a:extLst>
              <a:ext uri="{FF2B5EF4-FFF2-40B4-BE49-F238E27FC236}">
                <a16:creationId xmlns="" xmlns:a16="http://schemas.microsoft.com/office/drawing/2014/main"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6" name="正方形/長方形 85">
            <a:extLst>
              <a:ext uri="{FF2B5EF4-FFF2-40B4-BE49-F238E27FC236}">
                <a16:creationId xmlns="" xmlns:a16="http://schemas.microsoft.com/office/drawing/2014/main"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 xmlns:a16="http://schemas.microsoft.com/office/drawing/2014/main"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 xmlns:a16="http://schemas.microsoft.com/office/drawing/2014/main"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9" name="正方形/長方形 88">
            <a:extLst>
              <a:ext uri="{FF2B5EF4-FFF2-40B4-BE49-F238E27FC236}">
                <a16:creationId xmlns="" xmlns:a16="http://schemas.microsoft.com/office/drawing/2014/main"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90" name="正方形/長方形 89">
            <a:extLst>
              <a:ext uri="{FF2B5EF4-FFF2-40B4-BE49-F238E27FC236}">
                <a16:creationId xmlns="" xmlns:a16="http://schemas.microsoft.com/office/drawing/2014/main"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 xmlns:a16="http://schemas.microsoft.com/office/drawing/2014/main"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 xmlns:a16="http://schemas.microsoft.com/office/drawing/2014/main"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2" r:id="rId5"/>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 xmlns:a16="http://schemas.microsoft.com/office/drawing/2014/main" id="{1AE3FCF5-2596-A246-B660-4FEF458907DD}"/>
              </a:ext>
            </a:extLst>
          </p:cNvPr>
          <p:cNvPicPr>
            <a:picLocks/>
          </p:cNvPicPr>
          <p:nvPr userDrawn="1"/>
        </p:nvPicPr>
        <p:blipFill>
          <a:blip r:embed="rId6"/>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a:solidFill>
                  <a:schemeClr val="bg1"/>
                </a:solidFill>
              </a:rPr>
              <a:t>DS</a:t>
            </a:r>
            <a:r>
              <a:rPr kumimoji="1" lang="ja-JP" altLang="en-US" sz="700" b="1" dirty="0">
                <a:solidFill>
                  <a:schemeClr val="bg1"/>
                </a:solidFill>
              </a:rPr>
              <a:t>部</a:t>
            </a:r>
          </a:p>
        </p:txBody>
      </p:sp>
      <p:sp>
        <p:nvSpPr>
          <p:cNvPr id="11" name="テキスト ボックス 10">
            <a:extLst>
              <a:ext uri="{FF2B5EF4-FFF2-40B4-BE49-F238E27FC236}">
                <a16:creationId xmlns="" xmlns:a16="http://schemas.microsoft.com/office/drawing/2014/main"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 xmlns:a16="http://schemas.microsoft.com/office/drawing/2014/main"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 xmlns:a16="http://schemas.microsoft.com/office/drawing/2014/main"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 xmlns:a16="http://schemas.microsoft.com/office/drawing/2014/main"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 xmlns:a16="http://schemas.microsoft.com/office/drawing/2014/main"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 xmlns:a16="http://schemas.microsoft.com/office/drawing/2014/main"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 xmlns:a16="http://schemas.microsoft.com/office/drawing/2014/main"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 xmlns:a16="http://schemas.microsoft.com/office/drawing/2014/main"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 xmlns:a16="http://schemas.microsoft.com/office/drawing/2014/main"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 xmlns:a16="http://schemas.microsoft.com/office/drawing/2014/main"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 xmlns:a16="http://schemas.microsoft.com/office/drawing/2014/main"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 xmlns:a16="http://schemas.microsoft.com/office/drawing/2014/main"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 xmlns:a16="http://schemas.microsoft.com/office/drawing/2014/main"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 xmlns:a16="http://schemas.microsoft.com/office/drawing/2014/main"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 xmlns:a16="http://schemas.microsoft.com/office/drawing/2014/main"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 xmlns:a16="http://schemas.microsoft.com/office/drawing/2014/main"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 xmlns:a16="http://schemas.microsoft.com/office/drawing/2014/main"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 xmlns:a16="http://schemas.microsoft.com/office/drawing/2014/main"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22.png"/><Relationship Id="rId5"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22.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0.xml"/><Relationship Id="rId2"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 xmlns:a16="http://schemas.microsoft.com/office/drawing/2014/main" id="{5799A05B-0BE0-4DB9-BCB7-30BE4893AF25}"/>
              </a:ext>
            </a:extLst>
          </p:cNvPr>
          <p:cNvSpPr>
            <a:spLocks noGrp="1"/>
          </p:cNvSpPr>
          <p:nvPr>
            <p:ph type="body" sz="quarter" idx="20"/>
          </p:nvPr>
        </p:nvSpPr>
        <p:spPr>
          <a:xfrm>
            <a:off x="1" y="177399"/>
            <a:ext cx="12191999" cy="644511"/>
          </a:xfrm>
          <a:solidFill>
            <a:schemeClr val="accent3">
              <a:lumMod val="20000"/>
              <a:lumOff val="80000"/>
            </a:schemeClr>
          </a:solidFill>
        </p:spPr>
        <p:txBody>
          <a:bodyPr/>
          <a:lstStyle/>
          <a:p>
            <a:pPr algn="ctr"/>
            <a:r>
              <a:rPr kumimoji="1" lang="ja-JP" altLang="en-US" sz="4400" dirty="0"/>
              <a:t>在庫変動の原因、気になりませんか？</a:t>
            </a:r>
          </a:p>
        </p:txBody>
      </p:sp>
      <p:sp>
        <p:nvSpPr>
          <p:cNvPr id="4" name="日付プレースホルダー 3">
            <a:extLst>
              <a:ext uri="{FF2B5EF4-FFF2-40B4-BE49-F238E27FC236}">
                <a16:creationId xmlns="" xmlns:a16="http://schemas.microsoft.com/office/drawing/2014/main" id="{7266A6EB-6950-4704-B31B-76E61A205219}"/>
              </a:ext>
            </a:extLst>
          </p:cNvPr>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pic>
        <p:nvPicPr>
          <p:cNvPr id="20" name="図 19">
            <a:extLst>
              <a:ext uri="{FF2B5EF4-FFF2-40B4-BE49-F238E27FC236}">
                <a16:creationId xmlns="" xmlns:a16="http://schemas.microsoft.com/office/drawing/2014/main" id="{6211A86F-4093-4A82-92E2-614FA8B6C8DE}"/>
              </a:ext>
            </a:extLst>
          </p:cNvPr>
          <p:cNvPicPr>
            <a:picLocks noChangeAspect="1"/>
          </p:cNvPicPr>
          <p:nvPr/>
        </p:nvPicPr>
        <p:blipFill rotWithShape="1">
          <a:blip r:embed="rId2"/>
          <a:srcRect l="23759" b="49660"/>
          <a:stretch/>
        </p:blipFill>
        <p:spPr>
          <a:xfrm>
            <a:off x="717689" y="1197923"/>
            <a:ext cx="10522763" cy="3424724"/>
          </a:xfrm>
          <a:prstGeom prst="rect">
            <a:avLst/>
          </a:prstGeom>
        </p:spPr>
      </p:pic>
      <p:sp>
        <p:nvSpPr>
          <p:cNvPr id="22" name="吹き出し: 円形 21">
            <a:extLst>
              <a:ext uri="{FF2B5EF4-FFF2-40B4-BE49-F238E27FC236}">
                <a16:creationId xmlns="" xmlns:a16="http://schemas.microsoft.com/office/drawing/2014/main" id="{4F9B5D38-4F78-408D-B573-EE4584B0B313}"/>
              </a:ext>
            </a:extLst>
          </p:cNvPr>
          <p:cNvSpPr/>
          <p:nvPr/>
        </p:nvSpPr>
        <p:spPr>
          <a:xfrm>
            <a:off x="1323867" y="4771523"/>
            <a:ext cx="3536821" cy="905134"/>
          </a:xfrm>
          <a:prstGeom prst="wedgeEllipseCallout">
            <a:avLst>
              <a:gd name="adj1" fmla="val -45185"/>
              <a:gd name="adj2" fmla="val 66738"/>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a:solidFill>
                  <a:schemeClr val="tx1"/>
                </a:solidFill>
              </a:rPr>
              <a:t>かんばんが多かった</a:t>
            </a:r>
            <a:endParaRPr kumimoji="1" lang="en-US" altLang="ja-JP" b="1" dirty="0">
              <a:solidFill>
                <a:schemeClr val="tx1"/>
              </a:solidFill>
            </a:endParaRPr>
          </a:p>
          <a:p>
            <a:pPr algn="ctr"/>
            <a:r>
              <a:rPr kumimoji="1" lang="ja-JP" altLang="en-US" b="1" dirty="0">
                <a:solidFill>
                  <a:schemeClr val="tx1"/>
                </a:solidFill>
              </a:rPr>
              <a:t>かもしれないよ</a:t>
            </a:r>
          </a:p>
        </p:txBody>
      </p:sp>
      <p:sp>
        <p:nvSpPr>
          <p:cNvPr id="23" name="吹き出し: 円形 22">
            <a:extLst>
              <a:ext uri="{FF2B5EF4-FFF2-40B4-BE49-F238E27FC236}">
                <a16:creationId xmlns="" xmlns:a16="http://schemas.microsoft.com/office/drawing/2014/main" id="{C1FFCF37-288A-4729-AFF9-9EA86D6E6591}"/>
              </a:ext>
            </a:extLst>
          </p:cNvPr>
          <p:cNvSpPr/>
          <p:nvPr/>
        </p:nvSpPr>
        <p:spPr>
          <a:xfrm>
            <a:off x="7331313" y="4771523"/>
            <a:ext cx="3616645" cy="905134"/>
          </a:xfrm>
          <a:prstGeom prst="wedgeEllipseCallout">
            <a:avLst>
              <a:gd name="adj1" fmla="val 34827"/>
              <a:gd name="adj2" fmla="val 76084"/>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a:solidFill>
                  <a:schemeClr val="tx1"/>
                </a:solidFill>
              </a:rPr>
              <a:t>生産変動の影響</a:t>
            </a:r>
            <a:endParaRPr kumimoji="1" lang="en-US" altLang="ja-JP" b="1" dirty="0">
              <a:solidFill>
                <a:schemeClr val="tx1"/>
              </a:solidFill>
            </a:endParaRPr>
          </a:p>
          <a:p>
            <a:pPr algn="ctr"/>
            <a:r>
              <a:rPr kumimoji="1" lang="ja-JP" altLang="en-US" b="1" dirty="0">
                <a:solidFill>
                  <a:schemeClr val="tx1"/>
                </a:solidFill>
              </a:rPr>
              <a:t>かもしれないわ</a:t>
            </a:r>
          </a:p>
        </p:txBody>
      </p:sp>
      <p:pic>
        <p:nvPicPr>
          <p:cNvPr id="1026" name="Picture 2" descr="～子どもの話の聞き方次第で子育てが楽に～: 一般社団法人 ペアレントサポート 旭川">
            <a:extLst>
              <a:ext uri="{FF2B5EF4-FFF2-40B4-BE49-F238E27FC236}">
                <a16:creationId xmlns="" xmlns:a16="http://schemas.microsoft.com/office/drawing/2014/main" id="{E4ABFD05-F773-46AD-AFAD-F4700D7667B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699" y="4967400"/>
            <a:ext cx="1139981" cy="1560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良い声で話していますか？（声のサロン） | 英国紅茶サロン メイフェア">
            <a:extLst>
              <a:ext uri="{FF2B5EF4-FFF2-40B4-BE49-F238E27FC236}">
                <a16:creationId xmlns="" xmlns:a16="http://schemas.microsoft.com/office/drawing/2014/main" id="{A66074A8-4F99-4814-A9D8-121F82A6D5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0976" y="5030634"/>
            <a:ext cx="1047153" cy="14344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困る男性のイラスト | かわいいフリー素材集 いらすとや">
            <a:extLst>
              <a:ext uri="{FF2B5EF4-FFF2-40B4-BE49-F238E27FC236}">
                <a16:creationId xmlns="" xmlns:a16="http://schemas.microsoft.com/office/drawing/2014/main" id="{2ED8F603-CF6D-4E7F-8B19-BA3AB0122F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2794" y="4998660"/>
            <a:ext cx="1318089" cy="1466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2607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 xmlns:a16="http://schemas.microsoft.com/office/drawing/2014/main" id="{8471C6DD-87FE-47EB-B983-9128B777CFA6}"/>
              </a:ext>
            </a:extLst>
          </p:cNvPr>
          <p:cNvSpPr>
            <a:spLocks noGrp="1"/>
          </p:cNvSpPr>
          <p:nvPr>
            <p:ph type="body" sz="quarter" idx="20"/>
          </p:nvPr>
        </p:nvSpPr>
        <p:spPr/>
        <p:txBody>
          <a:bodyPr/>
          <a:lstStyle/>
          <a:p>
            <a:r>
              <a:rPr kumimoji="1" lang="en-US" altLang="ja-JP" dirty="0"/>
              <a:t>3.</a:t>
            </a:r>
            <a:r>
              <a:rPr kumimoji="1" lang="ja-JP" altLang="en-US" dirty="0"/>
              <a:t> 在庫見える化ツー</a:t>
            </a:r>
            <a:r>
              <a:rPr lang="ja-JP" altLang="en-US" dirty="0"/>
              <a:t>ルのイメージ</a:t>
            </a:r>
            <a:endParaRPr kumimoji="1" lang="ja-JP" altLang="en-US" dirty="0"/>
          </a:p>
        </p:txBody>
      </p:sp>
      <p:sp>
        <p:nvSpPr>
          <p:cNvPr id="4" name="日付プレースホルダー 3">
            <a:extLst>
              <a:ext uri="{FF2B5EF4-FFF2-40B4-BE49-F238E27FC236}">
                <a16:creationId xmlns="" xmlns:a16="http://schemas.microsoft.com/office/drawing/2014/main" id="{E8B967D7-3F99-4CC7-8A4D-B1F4392AB488}"/>
              </a:ext>
            </a:extLst>
          </p:cNvPr>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sp>
        <p:nvSpPr>
          <p:cNvPr id="39" name="正方形/長方形 38">
            <a:extLst>
              <a:ext uri="{FF2B5EF4-FFF2-40B4-BE49-F238E27FC236}">
                <a16:creationId xmlns="" xmlns:a16="http://schemas.microsoft.com/office/drawing/2014/main" id="{36A2ECBD-F364-4081-A81F-B082129F8AF4}"/>
              </a:ext>
            </a:extLst>
          </p:cNvPr>
          <p:cNvSpPr/>
          <p:nvPr/>
        </p:nvSpPr>
        <p:spPr>
          <a:xfrm>
            <a:off x="455359" y="1475174"/>
            <a:ext cx="3720446" cy="90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rgbClr val="001A72"/>
                </a:solidFill>
              </a:rPr>
              <a:t>在庫に関係するデータを活用</a:t>
            </a:r>
            <a:endParaRPr kumimoji="1" lang="en-US" altLang="ja-JP" sz="1600" b="1" dirty="0">
              <a:solidFill>
                <a:srgbClr val="001A72"/>
              </a:solidFill>
            </a:endParaRPr>
          </a:p>
          <a:p>
            <a:r>
              <a:rPr lang="ja-JP" altLang="en-US" sz="1600" dirty="0">
                <a:solidFill>
                  <a:srgbClr val="001A72"/>
                </a:solidFill>
              </a:rPr>
              <a:t>計画と実績のズレなど在庫の変動に関係するデータを用意する</a:t>
            </a:r>
            <a:endParaRPr kumimoji="1" lang="ja-JP" altLang="en-US" sz="1600" dirty="0">
              <a:solidFill>
                <a:srgbClr val="001A72"/>
              </a:solidFill>
            </a:endParaRPr>
          </a:p>
        </p:txBody>
      </p:sp>
      <p:sp>
        <p:nvSpPr>
          <p:cNvPr id="50" name="正方形/長方形 49">
            <a:extLst>
              <a:ext uri="{FF2B5EF4-FFF2-40B4-BE49-F238E27FC236}">
                <a16:creationId xmlns="" xmlns:a16="http://schemas.microsoft.com/office/drawing/2014/main" id="{D8F84245-C688-456E-AC71-34D93536BD7F}"/>
              </a:ext>
            </a:extLst>
          </p:cNvPr>
          <p:cNvSpPr/>
          <p:nvPr/>
        </p:nvSpPr>
        <p:spPr>
          <a:xfrm>
            <a:off x="4286417" y="1485585"/>
            <a:ext cx="3687940" cy="90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rgbClr val="001A72"/>
                </a:solidFill>
              </a:rPr>
              <a:t>データに潜む</a:t>
            </a:r>
            <a:r>
              <a:rPr lang="ja-JP" altLang="en-US" sz="1600" b="1" dirty="0">
                <a:solidFill>
                  <a:srgbClr val="001A72"/>
                </a:solidFill>
              </a:rPr>
              <a:t>規則性</a:t>
            </a:r>
            <a:r>
              <a:rPr kumimoji="1" lang="ja-JP" altLang="en-US" sz="1600" b="1" dirty="0">
                <a:solidFill>
                  <a:srgbClr val="001A72"/>
                </a:solidFill>
              </a:rPr>
              <a:t>を</a:t>
            </a:r>
            <a:r>
              <a:rPr kumimoji="1" lang="en-US" altLang="ja-JP" sz="1600" b="1" dirty="0">
                <a:solidFill>
                  <a:srgbClr val="001A72"/>
                </a:solidFill>
              </a:rPr>
              <a:t>AI</a:t>
            </a:r>
            <a:r>
              <a:rPr kumimoji="1" lang="ja-JP" altLang="en-US" sz="1600" b="1" dirty="0">
                <a:solidFill>
                  <a:srgbClr val="001A72"/>
                </a:solidFill>
              </a:rPr>
              <a:t>が分析</a:t>
            </a:r>
            <a:endParaRPr kumimoji="1" lang="en-US" altLang="ja-JP" sz="1600" b="1" dirty="0">
              <a:solidFill>
                <a:srgbClr val="001A72"/>
              </a:solidFill>
            </a:endParaRPr>
          </a:p>
          <a:p>
            <a:r>
              <a:rPr lang="en-US" altLang="ja-JP" sz="1600" dirty="0">
                <a:solidFill>
                  <a:srgbClr val="001A72"/>
                </a:solidFill>
              </a:rPr>
              <a:t>AI</a:t>
            </a:r>
            <a:r>
              <a:rPr lang="ja-JP" altLang="en-US" sz="1600" dirty="0">
                <a:solidFill>
                  <a:srgbClr val="001A72"/>
                </a:solidFill>
              </a:rPr>
              <a:t>が在庫変動要因と在庫の関係を分析し、要因別の寄与度を計算</a:t>
            </a:r>
            <a:endParaRPr lang="en-US" altLang="ja-JP" sz="1600" dirty="0">
              <a:solidFill>
                <a:srgbClr val="001A72"/>
              </a:solidFill>
            </a:endParaRPr>
          </a:p>
        </p:txBody>
      </p:sp>
      <p:sp>
        <p:nvSpPr>
          <p:cNvPr id="60" name="正方形/長方形 59">
            <a:extLst>
              <a:ext uri="{FF2B5EF4-FFF2-40B4-BE49-F238E27FC236}">
                <a16:creationId xmlns="" xmlns:a16="http://schemas.microsoft.com/office/drawing/2014/main" id="{EFCDAB46-9850-4BB8-BD36-A1CFEC07E5A4}"/>
              </a:ext>
            </a:extLst>
          </p:cNvPr>
          <p:cNvSpPr/>
          <p:nvPr/>
        </p:nvSpPr>
        <p:spPr>
          <a:xfrm>
            <a:off x="8074560" y="1465840"/>
            <a:ext cx="3720446" cy="903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b="1" dirty="0">
                <a:solidFill>
                  <a:srgbClr val="001A72"/>
                </a:solidFill>
              </a:rPr>
              <a:t>在庫推移に寄与した項目を見える化</a:t>
            </a:r>
            <a:endParaRPr kumimoji="1" lang="en-US" altLang="ja-JP" sz="1600" b="1" dirty="0">
              <a:solidFill>
                <a:srgbClr val="001A72"/>
              </a:solidFill>
            </a:endParaRPr>
          </a:p>
          <a:p>
            <a:r>
              <a:rPr lang="ja-JP" altLang="en-US" sz="1600" dirty="0">
                <a:solidFill>
                  <a:srgbClr val="001A72"/>
                </a:solidFill>
              </a:rPr>
              <a:t>どの要因がどのような条件のとき、異常が起こるか提示する（仮）</a:t>
            </a:r>
            <a:endParaRPr kumimoji="1" lang="en-US" altLang="ja-JP" sz="1600" dirty="0">
              <a:solidFill>
                <a:srgbClr val="001A72"/>
              </a:solidFill>
            </a:endParaRPr>
          </a:p>
        </p:txBody>
      </p:sp>
      <p:sp>
        <p:nvSpPr>
          <p:cNvPr id="61" name="六角形 60"/>
          <p:cNvSpPr/>
          <p:nvPr/>
        </p:nvSpPr>
        <p:spPr>
          <a:xfrm>
            <a:off x="5230519" y="2549407"/>
            <a:ext cx="1928518" cy="1514593"/>
          </a:xfrm>
          <a:prstGeom prst="hexagon">
            <a:avLst>
              <a:gd name="adj" fmla="val 16667"/>
              <a:gd name="vf" fmla="val 115470"/>
            </a:avLst>
          </a:prstGeom>
          <a:solidFill>
            <a:schemeClr val="bg1">
              <a:lumMod val="85000"/>
            </a:schemeClr>
          </a:solidFill>
          <a:ln>
            <a:solidFill>
              <a:srgbClr val="3333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solidFill>
                  <a:schemeClr val="tx1"/>
                </a:solidFill>
              </a:rPr>
              <a:t>機械学習モデル</a:t>
            </a:r>
            <a:endParaRPr kumimoji="1" lang="en-US" altLang="ja-JP" sz="1400" dirty="0">
              <a:solidFill>
                <a:schemeClr val="tx1"/>
              </a:solidFill>
            </a:endParaRPr>
          </a:p>
          <a:p>
            <a:pPr algn="ctr"/>
            <a:r>
              <a:rPr lang="ja-JP" altLang="en-US" sz="1400" dirty="0">
                <a:solidFill>
                  <a:schemeClr val="tx1"/>
                </a:solidFill>
              </a:rPr>
              <a:t>＆</a:t>
            </a:r>
            <a:endParaRPr lang="en-US" altLang="ja-JP" sz="1400" dirty="0">
              <a:solidFill>
                <a:schemeClr val="tx1"/>
              </a:solidFill>
            </a:endParaRPr>
          </a:p>
          <a:p>
            <a:pPr algn="ctr"/>
            <a:r>
              <a:rPr kumimoji="1" lang="en-US" altLang="ja-JP" sz="1400" dirty="0">
                <a:solidFill>
                  <a:schemeClr val="tx1"/>
                </a:solidFill>
              </a:rPr>
              <a:t>SHAP</a:t>
            </a:r>
            <a:r>
              <a:rPr kumimoji="1" lang="ja-JP" altLang="en-US" sz="1400" dirty="0">
                <a:solidFill>
                  <a:schemeClr val="tx1"/>
                </a:solidFill>
              </a:rPr>
              <a:t>値</a:t>
            </a:r>
            <a:endParaRPr kumimoji="1" lang="en-US" altLang="ja-JP" sz="1400" dirty="0">
              <a:solidFill>
                <a:schemeClr val="tx1"/>
              </a:solidFill>
            </a:endParaRPr>
          </a:p>
        </p:txBody>
      </p:sp>
      <p:sp>
        <p:nvSpPr>
          <p:cNvPr id="62" name="角丸四角形吹き出し 61"/>
          <p:cNvSpPr/>
          <p:nvPr/>
        </p:nvSpPr>
        <p:spPr>
          <a:xfrm>
            <a:off x="4446319" y="4163269"/>
            <a:ext cx="3492669" cy="2205546"/>
          </a:xfrm>
          <a:prstGeom prst="wedgeRoundRectCallout">
            <a:avLst>
              <a:gd name="adj1" fmla="val -7298"/>
              <a:gd name="adj2" fmla="val -66264"/>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cxnSp>
        <p:nvCxnSpPr>
          <p:cNvPr id="63" name="直線矢印コネクタ 62"/>
          <p:cNvCxnSpPr/>
          <p:nvPr/>
        </p:nvCxnSpPr>
        <p:spPr>
          <a:xfrm flipV="1">
            <a:off x="4811353" y="4522126"/>
            <a:ext cx="1851" cy="5869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正方形/長方形 64"/>
          <p:cNvSpPr/>
          <p:nvPr/>
        </p:nvSpPr>
        <p:spPr>
          <a:xfrm>
            <a:off x="5968534" y="4796340"/>
            <a:ext cx="155687" cy="293957"/>
          </a:xfrm>
          <a:prstGeom prst="rect">
            <a:avLst/>
          </a:prstGeom>
          <a:solidFill>
            <a:schemeClr val="accent1">
              <a:lumMod val="60000"/>
              <a:lumOff val="40000"/>
              <a:alpha val="20000"/>
            </a:schemeClr>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66" name="直線矢印コネクタ 65"/>
          <p:cNvCxnSpPr/>
          <p:nvPr/>
        </p:nvCxnSpPr>
        <p:spPr>
          <a:xfrm flipV="1">
            <a:off x="4799590" y="5120844"/>
            <a:ext cx="2845881"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7" name="正方形/長方形 66"/>
          <p:cNvSpPr/>
          <p:nvPr/>
        </p:nvSpPr>
        <p:spPr>
          <a:xfrm>
            <a:off x="4553578" y="4212163"/>
            <a:ext cx="543739" cy="307777"/>
          </a:xfrm>
          <a:prstGeom prst="rect">
            <a:avLst/>
          </a:prstGeom>
        </p:spPr>
        <p:txBody>
          <a:bodyPr wrap="none">
            <a:spAutoFit/>
          </a:bodyPr>
          <a:lstStyle/>
          <a:p>
            <a:r>
              <a:rPr lang="ja-JP" altLang="en-US" sz="1400" b="1" dirty="0"/>
              <a:t>在庫</a:t>
            </a:r>
          </a:p>
        </p:txBody>
      </p:sp>
      <p:sp>
        <p:nvSpPr>
          <p:cNvPr id="68" name="正方形/長方形 67"/>
          <p:cNvSpPr/>
          <p:nvPr/>
        </p:nvSpPr>
        <p:spPr>
          <a:xfrm>
            <a:off x="4543692" y="5206458"/>
            <a:ext cx="723275" cy="307777"/>
          </a:xfrm>
          <a:prstGeom prst="rect">
            <a:avLst/>
          </a:prstGeom>
        </p:spPr>
        <p:txBody>
          <a:bodyPr wrap="none">
            <a:spAutoFit/>
          </a:bodyPr>
          <a:lstStyle/>
          <a:p>
            <a:r>
              <a:rPr lang="ja-JP" altLang="en-US" sz="1400" b="1" dirty="0"/>
              <a:t>寄与度</a:t>
            </a:r>
          </a:p>
        </p:txBody>
      </p:sp>
      <p:sp>
        <p:nvSpPr>
          <p:cNvPr id="69" name="正方形/長方形 68">
            <a:extLst>
              <a:ext uri="{FF2B5EF4-FFF2-40B4-BE49-F238E27FC236}">
                <a16:creationId xmlns="" xmlns:a16="http://schemas.microsoft.com/office/drawing/2014/main" id="{AF9BFCF7-FB03-43FD-8BDB-4B0CC9C11BA8}"/>
              </a:ext>
            </a:extLst>
          </p:cNvPr>
          <p:cNvSpPr/>
          <p:nvPr/>
        </p:nvSpPr>
        <p:spPr>
          <a:xfrm>
            <a:off x="5059694" y="5607639"/>
            <a:ext cx="247924" cy="411539"/>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0" name="正方形/長方形 69"/>
          <p:cNvSpPr/>
          <p:nvPr/>
        </p:nvSpPr>
        <p:spPr>
          <a:xfrm>
            <a:off x="5835589" y="4482629"/>
            <a:ext cx="723275" cy="307777"/>
          </a:xfrm>
          <a:prstGeom prst="rect">
            <a:avLst/>
          </a:prstGeom>
        </p:spPr>
        <p:txBody>
          <a:bodyPr wrap="none">
            <a:spAutoFit/>
          </a:bodyPr>
          <a:lstStyle/>
          <a:p>
            <a:r>
              <a:rPr lang="ja-JP" altLang="en-US" sz="1400" b="1" dirty="0">
                <a:solidFill>
                  <a:schemeClr val="accent1">
                    <a:lumMod val="60000"/>
                    <a:lumOff val="40000"/>
                  </a:schemeClr>
                </a:solidFill>
              </a:rPr>
              <a:t>なぜ？</a:t>
            </a:r>
          </a:p>
        </p:txBody>
      </p:sp>
      <p:cxnSp>
        <p:nvCxnSpPr>
          <p:cNvPr id="71" name="直線矢印コネクタ 70"/>
          <p:cNvCxnSpPr/>
          <p:nvPr/>
        </p:nvCxnSpPr>
        <p:spPr>
          <a:xfrm flipV="1">
            <a:off x="4813227" y="5478794"/>
            <a:ext cx="1851" cy="5869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直線矢印コネクタ 71"/>
          <p:cNvCxnSpPr/>
          <p:nvPr/>
        </p:nvCxnSpPr>
        <p:spPr>
          <a:xfrm flipV="1">
            <a:off x="4813225" y="6030936"/>
            <a:ext cx="2822839" cy="230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3" name="正方形/長方形 72">
            <a:extLst>
              <a:ext uri="{FF2B5EF4-FFF2-40B4-BE49-F238E27FC236}">
                <a16:creationId xmlns="" xmlns:a16="http://schemas.microsoft.com/office/drawing/2014/main" id="{AF9BFCF7-FB03-43FD-8BDB-4B0CC9C11BA8}"/>
              </a:ext>
            </a:extLst>
          </p:cNvPr>
          <p:cNvSpPr/>
          <p:nvPr/>
        </p:nvSpPr>
        <p:spPr>
          <a:xfrm>
            <a:off x="5412010" y="5772256"/>
            <a:ext cx="260161" cy="246465"/>
          </a:xfrm>
          <a:prstGeom prst="rect">
            <a:avLst/>
          </a:prstGeom>
          <a:solidFill>
            <a:schemeClr val="tx1">
              <a:lumMod val="75000"/>
              <a:lumOff val="2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正方形/長方形 73">
            <a:extLst>
              <a:ext uri="{FF2B5EF4-FFF2-40B4-BE49-F238E27FC236}">
                <a16:creationId xmlns="" xmlns:a16="http://schemas.microsoft.com/office/drawing/2014/main" id="{AF9BFCF7-FB03-43FD-8BDB-4B0CC9C11BA8}"/>
              </a:ext>
            </a:extLst>
          </p:cNvPr>
          <p:cNvSpPr/>
          <p:nvPr/>
        </p:nvSpPr>
        <p:spPr>
          <a:xfrm>
            <a:off x="5764327" y="5842805"/>
            <a:ext cx="237121" cy="175458"/>
          </a:xfrm>
          <a:prstGeom prst="rect">
            <a:avLst/>
          </a:prstGeom>
          <a:solidFill>
            <a:schemeClr val="tx1">
              <a:lumMod val="75000"/>
              <a:lumOff val="2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円柱 74"/>
          <p:cNvSpPr/>
          <p:nvPr/>
        </p:nvSpPr>
        <p:spPr>
          <a:xfrm>
            <a:off x="961252" y="2564228"/>
            <a:ext cx="2076719" cy="1529276"/>
          </a:xfrm>
          <a:prstGeom prst="can">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solidFill>
                  <a:srgbClr val="333333"/>
                </a:solidFill>
              </a:rPr>
              <a:t>実績データ（</a:t>
            </a:r>
            <a:r>
              <a:rPr lang="en-US" altLang="ja-JP" sz="1400" dirty="0">
                <a:solidFill>
                  <a:srgbClr val="333333"/>
                </a:solidFill>
              </a:rPr>
              <a:t>LINKS</a:t>
            </a:r>
            <a:r>
              <a:rPr kumimoji="1" lang="ja-JP" altLang="en-US" sz="1400" dirty="0">
                <a:solidFill>
                  <a:srgbClr val="333333"/>
                </a:solidFill>
              </a:rPr>
              <a:t>）</a:t>
            </a:r>
            <a:endParaRPr kumimoji="1" lang="en-US" altLang="ja-JP" sz="1400" dirty="0">
              <a:solidFill>
                <a:srgbClr val="333333"/>
              </a:solidFill>
            </a:endParaRPr>
          </a:p>
          <a:p>
            <a:pPr algn="ctr"/>
            <a:r>
              <a:rPr lang="ja-JP" altLang="en-US" sz="1400" dirty="0">
                <a:solidFill>
                  <a:srgbClr val="333333"/>
                </a:solidFill>
              </a:rPr>
              <a:t>計画データ（</a:t>
            </a:r>
            <a:r>
              <a:rPr lang="en-US" altLang="ja-JP" sz="1400" dirty="0">
                <a:solidFill>
                  <a:srgbClr val="333333"/>
                </a:solidFill>
              </a:rPr>
              <a:t>Active</a:t>
            </a:r>
            <a:r>
              <a:rPr lang="ja-JP" altLang="en-US" sz="1400" dirty="0">
                <a:solidFill>
                  <a:srgbClr val="333333"/>
                </a:solidFill>
              </a:rPr>
              <a:t>）</a:t>
            </a:r>
          </a:p>
        </p:txBody>
      </p:sp>
      <p:sp>
        <p:nvSpPr>
          <p:cNvPr id="82" name="右矢印 81"/>
          <p:cNvSpPr/>
          <p:nvPr/>
        </p:nvSpPr>
        <p:spPr>
          <a:xfrm>
            <a:off x="3697556" y="3068284"/>
            <a:ext cx="978408" cy="484632"/>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3" name="右矢印 82"/>
          <p:cNvSpPr/>
          <p:nvPr/>
        </p:nvSpPr>
        <p:spPr>
          <a:xfrm>
            <a:off x="7513980" y="3068284"/>
            <a:ext cx="978408" cy="484632"/>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7" name="正方形/長方形 86"/>
          <p:cNvSpPr/>
          <p:nvPr/>
        </p:nvSpPr>
        <p:spPr>
          <a:xfrm>
            <a:off x="7585989" y="2636236"/>
            <a:ext cx="727635" cy="418114"/>
          </a:xfrm>
          <a:prstGeom prst="rect">
            <a:avLst/>
          </a:prstGeom>
        </p:spPr>
        <p:txBody>
          <a:bodyPr wrap="none">
            <a:spAutoFit/>
          </a:bodyPr>
          <a:lstStyle/>
          <a:p>
            <a:pPr algn="ctr"/>
            <a:r>
              <a:rPr lang="ja-JP" altLang="en-US" dirty="0">
                <a:solidFill>
                  <a:srgbClr val="001A72"/>
                </a:solidFill>
              </a:rPr>
              <a:t>判定</a:t>
            </a:r>
          </a:p>
        </p:txBody>
      </p:sp>
      <p:sp>
        <p:nvSpPr>
          <p:cNvPr id="88" name="矢印: 五方向 1">
            <a:extLst>
              <a:ext uri="{FF2B5EF4-FFF2-40B4-BE49-F238E27FC236}">
                <a16:creationId xmlns="" xmlns:a16="http://schemas.microsoft.com/office/drawing/2014/main" id="{36694121-065B-4642-9152-37AEED05BC00}"/>
              </a:ext>
            </a:extLst>
          </p:cNvPr>
          <p:cNvSpPr/>
          <p:nvPr/>
        </p:nvSpPr>
        <p:spPr>
          <a:xfrm>
            <a:off x="468209" y="988550"/>
            <a:ext cx="3887829" cy="484632"/>
          </a:xfrm>
          <a:prstGeom prst="homePlate">
            <a:avLst>
              <a:gd name="adj" fmla="val 32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I</a:t>
            </a:r>
            <a:r>
              <a:rPr lang="en-US" altLang="ja-JP" dirty="0"/>
              <a:t>NPUT</a:t>
            </a:r>
            <a:endParaRPr kumimoji="1" lang="ja-JP" altLang="en-US" dirty="0"/>
          </a:p>
        </p:txBody>
      </p:sp>
      <p:sp>
        <p:nvSpPr>
          <p:cNvPr id="89" name="矢印: 山形 25">
            <a:extLst>
              <a:ext uri="{FF2B5EF4-FFF2-40B4-BE49-F238E27FC236}">
                <a16:creationId xmlns="" xmlns:a16="http://schemas.microsoft.com/office/drawing/2014/main" id="{7FFE4975-F093-4854-9EB5-7F107B62F2AB}"/>
              </a:ext>
            </a:extLst>
          </p:cNvPr>
          <p:cNvSpPr/>
          <p:nvPr/>
        </p:nvSpPr>
        <p:spPr>
          <a:xfrm>
            <a:off x="4292578" y="996378"/>
            <a:ext cx="3858526" cy="484632"/>
          </a:xfrm>
          <a:prstGeom prst="chevron">
            <a:avLst>
              <a:gd name="adj" fmla="val 31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bg1"/>
                </a:solidFill>
              </a:rPr>
              <a:t>AI</a:t>
            </a:r>
            <a:r>
              <a:rPr kumimoji="1" lang="ja-JP" altLang="en-US" dirty="0">
                <a:solidFill>
                  <a:schemeClr val="bg1"/>
                </a:solidFill>
              </a:rPr>
              <a:t>（機械学習）</a:t>
            </a:r>
          </a:p>
        </p:txBody>
      </p:sp>
      <p:sp>
        <p:nvSpPr>
          <p:cNvPr id="90" name="矢印: 山形 47">
            <a:extLst>
              <a:ext uri="{FF2B5EF4-FFF2-40B4-BE49-F238E27FC236}">
                <a16:creationId xmlns="" xmlns:a16="http://schemas.microsoft.com/office/drawing/2014/main" id="{2762D77D-6BE9-409C-ABDC-417FC45729E4}"/>
              </a:ext>
            </a:extLst>
          </p:cNvPr>
          <p:cNvSpPr/>
          <p:nvPr/>
        </p:nvSpPr>
        <p:spPr>
          <a:xfrm>
            <a:off x="8087643" y="988550"/>
            <a:ext cx="3858526" cy="484632"/>
          </a:xfrm>
          <a:prstGeom prst="chevron">
            <a:avLst>
              <a:gd name="adj" fmla="val 31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dirty="0">
                <a:solidFill>
                  <a:schemeClr val="bg1"/>
                </a:solidFill>
              </a:rPr>
              <a:t>OUTPUT</a:t>
            </a:r>
            <a:endParaRPr kumimoji="1" lang="ja-JP" altLang="en-US" dirty="0">
              <a:solidFill>
                <a:schemeClr val="bg1"/>
              </a:solidFill>
            </a:endParaRPr>
          </a:p>
        </p:txBody>
      </p:sp>
      <p:sp>
        <p:nvSpPr>
          <p:cNvPr id="93" name="正方形/長方形 92"/>
          <p:cNvSpPr/>
          <p:nvPr/>
        </p:nvSpPr>
        <p:spPr>
          <a:xfrm>
            <a:off x="3705592" y="2694562"/>
            <a:ext cx="727635" cy="418114"/>
          </a:xfrm>
          <a:prstGeom prst="rect">
            <a:avLst/>
          </a:prstGeom>
        </p:spPr>
        <p:txBody>
          <a:bodyPr wrap="none">
            <a:spAutoFit/>
          </a:bodyPr>
          <a:lstStyle/>
          <a:p>
            <a:pPr algn="ctr"/>
            <a:r>
              <a:rPr lang="ja-JP" altLang="en-US" dirty="0">
                <a:solidFill>
                  <a:srgbClr val="001A72"/>
                </a:solidFill>
              </a:rPr>
              <a:t>学習</a:t>
            </a:r>
          </a:p>
        </p:txBody>
      </p:sp>
      <p:sp>
        <p:nvSpPr>
          <p:cNvPr id="94" name="正方形/長方形 93"/>
          <p:cNvSpPr/>
          <p:nvPr/>
        </p:nvSpPr>
        <p:spPr>
          <a:xfrm>
            <a:off x="4873426" y="6059853"/>
            <a:ext cx="595085" cy="276999"/>
          </a:xfrm>
          <a:prstGeom prst="rect">
            <a:avLst/>
          </a:prstGeom>
        </p:spPr>
        <p:txBody>
          <a:bodyPr wrap="none">
            <a:spAutoFit/>
          </a:bodyPr>
          <a:lstStyle/>
          <a:p>
            <a:r>
              <a:rPr lang="ja-JP" altLang="en-US" sz="1200" dirty="0"/>
              <a:t>要因</a:t>
            </a:r>
            <a:r>
              <a:rPr lang="en-US" altLang="ja-JP" sz="1200" dirty="0"/>
              <a:t>A</a:t>
            </a:r>
            <a:endParaRPr lang="ja-JP" altLang="en-US" sz="1200" dirty="0"/>
          </a:p>
        </p:txBody>
      </p:sp>
      <p:sp>
        <p:nvSpPr>
          <p:cNvPr id="95" name="正方形/長方形 94"/>
          <p:cNvSpPr/>
          <p:nvPr/>
        </p:nvSpPr>
        <p:spPr>
          <a:xfrm>
            <a:off x="5404008" y="6040962"/>
            <a:ext cx="287308" cy="276999"/>
          </a:xfrm>
          <a:prstGeom prst="rect">
            <a:avLst/>
          </a:prstGeom>
        </p:spPr>
        <p:txBody>
          <a:bodyPr wrap="none">
            <a:spAutoFit/>
          </a:bodyPr>
          <a:lstStyle/>
          <a:p>
            <a:r>
              <a:rPr lang="en-US" altLang="ja-JP" sz="1200" dirty="0"/>
              <a:t>B</a:t>
            </a:r>
            <a:endParaRPr lang="ja-JP" altLang="en-US" sz="1200" dirty="0"/>
          </a:p>
        </p:txBody>
      </p:sp>
      <p:sp>
        <p:nvSpPr>
          <p:cNvPr id="96" name="正方形/長方形 95"/>
          <p:cNvSpPr/>
          <p:nvPr/>
        </p:nvSpPr>
        <p:spPr>
          <a:xfrm>
            <a:off x="5743757" y="6038494"/>
            <a:ext cx="295799" cy="276999"/>
          </a:xfrm>
          <a:prstGeom prst="rect">
            <a:avLst/>
          </a:prstGeom>
        </p:spPr>
        <p:txBody>
          <a:bodyPr wrap="none">
            <a:spAutoFit/>
          </a:bodyPr>
          <a:lstStyle/>
          <a:p>
            <a:r>
              <a:rPr lang="en-US" altLang="ja-JP" sz="1200" dirty="0"/>
              <a:t>C</a:t>
            </a:r>
            <a:endParaRPr lang="ja-JP" altLang="en-US" sz="1200" dirty="0"/>
          </a:p>
        </p:txBody>
      </p:sp>
      <p:sp>
        <p:nvSpPr>
          <p:cNvPr id="12" name="フリーフォーム 11"/>
          <p:cNvSpPr/>
          <p:nvPr/>
        </p:nvSpPr>
        <p:spPr>
          <a:xfrm>
            <a:off x="4948295" y="4515555"/>
            <a:ext cx="2558815" cy="498593"/>
          </a:xfrm>
          <a:custGeom>
            <a:avLst/>
            <a:gdLst>
              <a:gd name="connsiteX0" fmla="*/ 0 w 2295408"/>
              <a:gd name="connsiteY0" fmla="*/ 649112 h 856075"/>
              <a:gd name="connsiteX1" fmla="*/ 94074 w 2295408"/>
              <a:gd name="connsiteY1" fmla="*/ 348075 h 856075"/>
              <a:gd name="connsiteX2" fmla="*/ 188149 w 2295408"/>
              <a:gd name="connsiteY2" fmla="*/ 667926 h 856075"/>
              <a:gd name="connsiteX3" fmla="*/ 244593 w 2295408"/>
              <a:gd name="connsiteY3" fmla="*/ 451556 h 856075"/>
              <a:gd name="connsiteX4" fmla="*/ 329260 w 2295408"/>
              <a:gd name="connsiteY4" fmla="*/ 667926 h 856075"/>
              <a:gd name="connsiteX5" fmla="*/ 460963 w 2295408"/>
              <a:gd name="connsiteY5" fmla="*/ 122297 h 856075"/>
              <a:gd name="connsiteX6" fmla="*/ 545630 w 2295408"/>
              <a:gd name="connsiteY6" fmla="*/ 348075 h 856075"/>
              <a:gd name="connsiteX7" fmla="*/ 686741 w 2295408"/>
              <a:gd name="connsiteY7" fmla="*/ 0 h 856075"/>
              <a:gd name="connsiteX8" fmla="*/ 809037 w 2295408"/>
              <a:gd name="connsiteY8" fmla="*/ 489186 h 856075"/>
              <a:gd name="connsiteX9" fmla="*/ 893704 w 2295408"/>
              <a:gd name="connsiteY9" fmla="*/ 752593 h 856075"/>
              <a:gd name="connsiteX10" fmla="*/ 987778 w 2295408"/>
              <a:gd name="connsiteY10" fmla="*/ 856075 h 856075"/>
              <a:gd name="connsiteX11" fmla="*/ 1166519 w 2295408"/>
              <a:gd name="connsiteY11" fmla="*/ 752593 h 856075"/>
              <a:gd name="connsiteX12" fmla="*/ 1251186 w 2295408"/>
              <a:gd name="connsiteY12" fmla="*/ 545630 h 856075"/>
              <a:gd name="connsiteX13" fmla="*/ 1382889 w 2295408"/>
              <a:gd name="connsiteY13" fmla="*/ 310445 h 856075"/>
              <a:gd name="connsiteX14" fmla="*/ 1448741 w 2295408"/>
              <a:gd name="connsiteY14" fmla="*/ 451556 h 856075"/>
              <a:gd name="connsiteX15" fmla="*/ 1580445 w 2295408"/>
              <a:gd name="connsiteY15" fmla="*/ 376297 h 856075"/>
              <a:gd name="connsiteX16" fmla="*/ 1759186 w 2295408"/>
              <a:gd name="connsiteY16" fmla="*/ 442149 h 856075"/>
              <a:gd name="connsiteX17" fmla="*/ 2003778 w 2295408"/>
              <a:gd name="connsiteY17" fmla="*/ 649112 h 856075"/>
              <a:gd name="connsiteX18" fmla="*/ 2154297 w 2295408"/>
              <a:gd name="connsiteY18" fmla="*/ 489186 h 856075"/>
              <a:gd name="connsiteX19" fmla="*/ 2295408 w 2295408"/>
              <a:gd name="connsiteY19" fmla="*/ 583260 h 85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95408" h="856075">
                <a:moveTo>
                  <a:pt x="0" y="649112"/>
                </a:moveTo>
                <a:lnTo>
                  <a:pt x="94074" y="348075"/>
                </a:lnTo>
                <a:lnTo>
                  <a:pt x="188149" y="667926"/>
                </a:lnTo>
                <a:lnTo>
                  <a:pt x="244593" y="451556"/>
                </a:lnTo>
                <a:lnTo>
                  <a:pt x="329260" y="667926"/>
                </a:lnTo>
                <a:lnTo>
                  <a:pt x="460963" y="122297"/>
                </a:lnTo>
                <a:lnTo>
                  <a:pt x="545630" y="348075"/>
                </a:lnTo>
                <a:lnTo>
                  <a:pt x="686741" y="0"/>
                </a:lnTo>
                <a:lnTo>
                  <a:pt x="809037" y="489186"/>
                </a:lnTo>
                <a:lnTo>
                  <a:pt x="893704" y="752593"/>
                </a:lnTo>
                <a:lnTo>
                  <a:pt x="987778" y="856075"/>
                </a:lnTo>
                <a:lnTo>
                  <a:pt x="1166519" y="752593"/>
                </a:lnTo>
                <a:lnTo>
                  <a:pt x="1251186" y="545630"/>
                </a:lnTo>
                <a:lnTo>
                  <a:pt x="1382889" y="310445"/>
                </a:lnTo>
                <a:lnTo>
                  <a:pt x="1448741" y="451556"/>
                </a:lnTo>
                <a:lnTo>
                  <a:pt x="1580445" y="376297"/>
                </a:lnTo>
                <a:lnTo>
                  <a:pt x="1759186" y="442149"/>
                </a:lnTo>
                <a:lnTo>
                  <a:pt x="2003778" y="649112"/>
                </a:lnTo>
                <a:lnTo>
                  <a:pt x="2154297" y="489186"/>
                </a:lnTo>
                <a:lnTo>
                  <a:pt x="2295408" y="583260"/>
                </a:ln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 name="正方形/長方形 12"/>
          <p:cNvSpPr/>
          <p:nvPr/>
        </p:nvSpPr>
        <p:spPr>
          <a:xfrm>
            <a:off x="6019955" y="5304556"/>
            <a:ext cx="1877437" cy="461665"/>
          </a:xfrm>
          <a:prstGeom prst="rect">
            <a:avLst/>
          </a:prstGeom>
        </p:spPr>
        <p:txBody>
          <a:bodyPr wrap="none">
            <a:spAutoFit/>
          </a:bodyPr>
          <a:lstStyle/>
          <a:p>
            <a:r>
              <a:rPr lang="ja-JP" altLang="en-US" sz="1200" dirty="0">
                <a:solidFill>
                  <a:schemeClr val="accent1">
                    <a:lumMod val="60000"/>
                    <a:lumOff val="40000"/>
                  </a:schemeClr>
                </a:solidFill>
              </a:rPr>
              <a:t>時系列変化に伴う</a:t>
            </a:r>
            <a:endParaRPr lang="en-US" altLang="ja-JP" sz="1200" dirty="0">
              <a:solidFill>
                <a:schemeClr val="accent1">
                  <a:lumMod val="60000"/>
                  <a:lumOff val="40000"/>
                </a:schemeClr>
              </a:solidFill>
            </a:endParaRPr>
          </a:p>
          <a:p>
            <a:r>
              <a:rPr lang="ja-JP" altLang="en-US" sz="1200" dirty="0">
                <a:solidFill>
                  <a:schemeClr val="accent1">
                    <a:lumMod val="60000"/>
                    <a:lumOff val="40000"/>
                  </a:schemeClr>
                </a:solidFill>
              </a:rPr>
              <a:t>要因別の寄与度を定量化</a:t>
            </a:r>
          </a:p>
        </p:txBody>
      </p:sp>
      <p:cxnSp>
        <p:nvCxnSpPr>
          <p:cNvPr id="15" name="直線矢印コネクタ 14"/>
          <p:cNvCxnSpPr/>
          <p:nvPr/>
        </p:nvCxnSpPr>
        <p:spPr>
          <a:xfrm flipH="1">
            <a:off x="5362222" y="5192889"/>
            <a:ext cx="677334" cy="395111"/>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sp>
        <p:nvSpPr>
          <p:cNvPr id="18" name="メモ 17"/>
          <p:cNvSpPr/>
          <p:nvPr/>
        </p:nvSpPr>
        <p:spPr>
          <a:xfrm>
            <a:off x="9049926" y="2596444"/>
            <a:ext cx="2097851" cy="1429926"/>
          </a:xfrm>
          <a:prstGeom prst="foldedCorner">
            <a:avLst>
              <a:gd name="adj" fmla="val 26537"/>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solidFill>
                <a:srgbClr val="333333"/>
              </a:solidFill>
            </a:endParaRPr>
          </a:p>
        </p:txBody>
      </p:sp>
      <p:sp>
        <p:nvSpPr>
          <p:cNvPr id="19" name="正方形/長方形 18"/>
          <p:cNvSpPr/>
          <p:nvPr/>
        </p:nvSpPr>
        <p:spPr>
          <a:xfrm>
            <a:off x="9184495" y="3150260"/>
            <a:ext cx="1800494" cy="307777"/>
          </a:xfrm>
          <a:prstGeom prst="rect">
            <a:avLst/>
          </a:prstGeom>
        </p:spPr>
        <p:txBody>
          <a:bodyPr wrap="none">
            <a:spAutoFit/>
          </a:bodyPr>
          <a:lstStyle/>
          <a:p>
            <a:pPr algn="ctr"/>
            <a:r>
              <a:rPr lang="ja-JP" altLang="en-US" sz="1400" dirty="0">
                <a:solidFill>
                  <a:srgbClr val="333333"/>
                </a:solidFill>
              </a:rPr>
              <a:t>見える化画面（仮）</a:t>
            </a:r>
          </a:p>
        </p:txBody>
      </p:sp>
      <p:sp>
        <p:nvSpPr>
          <p:cNvPr id="98" name="角丸四角形吹き出し 97"/>
          <p:cNvSpPr/>
          <p:nvPr/>
        </p:nvSpPr>
        <p:spPr>
          <a:xfrm>
            <a:off x="8371090" y="4146337"/>
            <a:ext cx="3492669" cy="2205546"/>
          </a:xfrm>
          <a:prstGeom prst="wedgeRoundRectCallout">
            <a:avLst>
              <a:gd name="adj1" fmla="val -7298"/>
              <a:gd name="adj2" fmla="val -66264"/>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99" name="正方形/長方形 98"/>
          <p:cNvSpPr/>
          <p:nvPr/>
        </p:nvSpPr>
        <p:spPr>
          <a:xfrm>
            <a:off x="8666497" y="4336342"/>
            <a:ext cx="2877711" cy="1815882"/>
          </a:xfrm>
          <a:prstGeom prst="rect">
            <a:avLst/>
          </a:prstGeom>
        </p:spPr>
        <p:txBody>
          <a:bodyPr wrap="none">
            <a:spAutoFit/>
          </a:bodyPr>
          <a:lstStyle/>
          <a:p>
            <a:r>
              <a:rPr lang="ja-JP" altLang="en-US" sz="1400" b="1" dirty="0"/>
              <a:t>アウトプットイメージは今後検討</a:t>
            </a:r>
            <a:endParaRPr lang="en-US" altLang="ja-JP" sz="1400" b="1" dirty="0"/>
          </a:p>
          <a:p>
            <a:endParaRPr lang="en-US" altLang="ja-JP" sz="1400" b="1" dirty="0"/>
          </a:p>
          <a:p>
            <a:r>
              <a:rPr lang="ja-JP" altLang="en-US" sz="1400" dirty="0"/>
              <a:t>ユーザーや利用シーンに応じて、</a:t>
            </a:r>
            <a:endParaRPr lang="en-US" altLang="ja-JP" sz="1400" dirty="0"/>
          </a:p>
          <a:p>
            <a:r>
              <a:rPr lang="ja-JP" altLang="en-US" sz="1400" dirty="0"/>
              <a:t>制御できる変数も変わり、</a:t>
            </a:r>
            <a:endParaRPr lang="en-US" altLang="ja-JP" sz="1400" dirty="0"/>
          </a:p>
          <a:p>
            <a:r>
              <a:rPr lang="ja-JP" altLang="en-US" sz="1400" dirty="0"/>
              <a:t>見せる情報が変わってくるため？</a:t>
            </a:r>
            <a:endParaRPr lang="en-US" altLang="ja-JP" sz="1400" dirty="0"/>
          </a:p>
          <a:p>
            <a:endParaRPr lang="en-US" altLang="ja-JP" sz="1400" dirty="0"/>
          </a:p>
          <a:p>
            <a:r>
              <a:rPr lang="ja-JP" altLang="en-US" sz="1400" dirty="0"/>
              <a:t>現状のイメージは後で紹介</a:t>
            </a:r>
          </a:p>
          <a:p>
            <a:endParaRPr lang="ja-JP" altLang="en-US" sz="1400" b="1" dirty="0"/>
          </a:p>
        </p:txBody>
      </p:sp>
      <p:sp>
        <p:nvSpPr>
          <p:cNvPr id="52" name="角丸四角形吹き出し 61">
            <a:extLst>
              <a:ext uri="{FF2B5EF4-FFF2-40B4-BE49-F238E27FC236}">
                <a16:creationId xmlns="" xmlns:a16="http://schemas.microsoft.com/office/drawing/2014/main" id="{9FAA9C0F-3449-477F-AAA9-24812F569702}"/>
              </a:ext>
            </a:extLst>
          </p:cNvPr>
          <p:cNvSpPr/>
          <p:nvPr/>
        </p:nvSpPr>
        <p:spPr>
          <a:xfrm>
            <a:off x="421885" y="4141510"/>
            <a:ext cx="3492669" cy="2205546"/>
          </a:xfrm>
          <a:prstGeom prst="wedgeRoundRectCallout">
            <a:avLst>
              <a:gd name="adj1" fmla="val -7298"/>
              <a:gd name="adj2" fmla="val -66264"/>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53" name="正方形/長方形 52">
            <a:extLst>
              <a:ext uri="{FF2B5EF4-FFF2-40B4-BE49-F238E27FC236}">
                <a16:creationId xmlns="" xmlns:a16="http://schemas.microsoft.com/office/drawing/2014/main" id="{E5562729-3258-4FFC-85A7-C62E8D1DD029}"/>
              </a:ext>
            </a:extLst>
          </p:cNvPr>
          <p:cNvSpPr/>
          <p:nvPr/>
        </p:nvSpPr>
        <p:spPr>
          <a:xfrm>
            <a:off x="528039" y="5081376"/>
            <a:ext cx="1107996" cy="369332"/>
          </a:xfrm>
          <a:prstGeom prst="rect">
            <a:avLst/>
          </a:prstGeom>
        </p:spPr>
        <p:txBody>
          <a:bodyPr wrap="none">
            <a:spAutoFit/>
          </a:bodyPr>
          <a:lstStyle/>
          <a:p>
            <a:pPr algn="ctr"/>
            <a:r>
              <a:rPr lang="ja-JP" altLang="en-US" dirty="0">
                <a:solidFill>
                  <a:schemeClr val="accent1"/>
                </a:solidFill>
              </a:rPr>
              <a:t>変動要因</a:t>
            </a:r>
          </a:p>
        </p:txBody>
      </p:sp>
      <p:sp>
        <p:nvSpPr>
          <p:cNvPr id="54" name="正方形/長方形 53">
            <a:extLst>
              <a:ext uri="{FF2B5EF4-FFF2-40B4-BE49-F238E27FC236}">
                <a16:creationId xmlns="" xmlns:a16="http://schemas.microsoft.com/office/drawing/2014/main" id="{2A239D31-009A-41CB-BE3E-80E482B70720}"/>
              </a:ext>
            </a:extLst>
          </p:cNvPr>
          <p:cNvSpPr/>
          <p:nvPr/>
        </p:nvSpPr>
        <p:spPr>
          <a:xfrm>
            <a:off x="2894806" y="5059617"/>
            <a:ext cx="646331" cy="369332"/>
          </a:xfrm>
          <a:prstGeom prst="rect">
            <a:avLst/>
          </a:prstGeom>
        </p:spPr>
        <p:txBody>
          <a:bodyPr wrap="none">
            <a:spAutoFit/>
          </a:bodyPr>
          <a:lstStyle/>
          <a:p>
            <a:pPr algn="ctr"/>
            <a:r>
              <a:rPr lang="ja-JP" altLang="en-US" dirty="0">
                <a:solidFill>
                  <a:schemeClr val="accent1"/>
                </a:solidFill>
              </a:rPr>
              <a:t>在庫</a:t>
            </a:r>
          </a:p>
        </p:txBody>
      </p:sp>
      <p:cxnSp>
        <p:nvCxnSpPr>
          <p:cNvPr id="10" name="直線矢印コネクタ 9">
            <a:extLst>
              <a:ext uri="{FF2B5EF4-FFF2-40B4-BE49-F238E27FC236}">
                <a16:creationId xmlns="" xmlns:a16="http://schemas.microsoft.com/office/drawing/2014/main" id="{B6D8320A-1823-46EF-BD79-0D001DF33FDC}"/>
              </a:ext>
            </a:extLst>
          </p:cNvPr>
          <p:cNvCxnSpPr/>
          <p:nvPr/>
        </p:nvCxnSpPr>
        <p:spPr>
          <a:xfrm flipV="1">
            <a:off x="1646712" y="5230714"/>
            <a:ext cx="1199407" cy="135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正方形/長方形 57">
            <a:extLst>
              <a:ext uri="{FF2B5EF4-FFF2-40B4-BE49-F238E27FC236}">
                <a16:creationId xmlns="" xmlns:a16="http://schemas.microsoft.com/office/drawing/2014/main" id="{16066CC5-359A-46A6-A54E-FF12DD00C9DF}"/>
              </a:ext>
            </a:extLst>
          </p:cNvPr>
          <p:cNvSpPr/>
          <p:nvPr/>
        </p:nvSpPr>
        <p:spPr>
          <a:xfrm>
            <a:off x="625502" y="5428949"/>
            <a:ext cx="803425" cy="646331"/>
          </a:xfrm>
          <a:prstGeom prst="rect">
            <a:avLst/>
          </a:prstGeom>
        </p:spPr>
        <p:txBody>
          <a:bodyPr wrap="none">
            <a:spAutoFit/>
          </a:bodyPr>
          <a:lstStyle/>
          <a:p>
            <a:r>
              <a:rPr lang="ja-JP" altLang="en-US" sz="1200" b="0" i="0" dirty="0">
                <a:solidFill>
                  <a:schemeClr val="accent1"/>
                </a:solidFill>
                <a:effectLst/>
                <a:latin typeface="メイリオ" panose="020B0604030504040204" pitchFamily="50" charset="-128"/>
                <a:ea typeface="メイリオ" panose="020B0604030504040204" pitchFamily="50" charset="-128"/>
              </a:rPr>
              <a:t>├ 要因</a:t>
            </a:r>
            <a:r>
              <a:rPr lang="en-US" altLang="ja-JP" sz="1200" b="0" i="0" dirty="0">
                <a:solidFill>
                  <a:schemeClr val="accent1"/>
                </a:solidFill>
                <a:effectLst/>
                <a:latin typeface="メイリオ" panose="020B0604030504040204" pitchFamily="50" charset="-128"/>
                <a:ea typeface="メイリオ" panose="020B0604030504040204" pitchFamily="50" charset="-128"/>
              </a:rPr>
              <a:t>A</a:t>
            </a:r>
          </a:p>
          <a:p>
            <a:r>
              <a:rPr lang="ja-JP" altLang="en-US" sz="1200" b="0" i="0" dirty="0">
                <a:solidFill>
                  <a:schemeClr val="accent1"/>
                </a:solidFill>
                <a:effectLst/>
                <a:latin typeface="メイリオ" panose="020B0604030504040204" pitchFamily="50" charset="-128"/>
                <a:ea typeface="メイリオ" panose="020B0604030504040204" pitchFamily="50" charset="-128"/>
              </a:rPr>
              <a:t>├ 要因</a:t>
            </a:r>
            <a:r>
              <a:rPr lang="en-US" altLang="ja-JP" sz="1200" dirty="0">
                <a:solidFill>
                  <a:schemeClr val="accent1"/>
                </a:solidFill>
                <a:latin typeface="メイリオ" panose="020B0604030504040204" pitchFamily="50" charset="-128"/>
                <a:ea typeface="メイリオ" panose="020B0604030504040204" pitchFamily="50" charset="-128"/>
              </a:rPr>
              <a:t>B</a:t>
            </a:r>
            <a:endParaRPr lang="en-US" altLang="ja-JP" sz="1200" b="0" i="0" dirty="0">
              <a:solidFill>
                <a:schemeClr val="accent1"/>
              </a:solidFill>
              <a:effectLst/>
              <a:latin typeface="メイリオ" panose="020B0604030504040204" pitchFamily="50" charset="-128"/>
              <a:ea typeface="メイリオ" panose="020B0604030504040204" pitchFamily="50" charset="-128"/>
            </a:endParaRPr>
          </a:p>
          <a:p>
            <a:r>
              <a:rPr lang="ja-JP" altLang="en-US" sz="1200" b="0" i="0" dirty="0">
                <a:solidFill>
                  <a:schemeClr val="accent1"/>
                </a:solidFill>
                <a:effectLst/>
                <a:latin typeface="メイリオ" panose="020B0604030504040204" pitchFamily="50" charset="-128"/>
                <a:ea typeface="メイリオ" panose="020B0604030504040204" pitchFamily="50" charset="-128"/>
              </a:rPr>
              <a:t>└ </a:t>
            </a:r>
            <a:r>
              <a:rPr lang="ja-JP" altLang="en-US" sz="1200" dirty="0">
                <a:solidFill>
                  <a:schemeClr val="accent1"/>
                </a:solidFill>
              </a:rPr>
              <a:t>要因</a:t>
            </a:r>
            <a:r>
              <a:rPr lang="en-US" altLang="ja-JP" sz="1200" dirty="0">
                <a:solidFill>
                  <a:schemeClr val="accent1"/>
                </a:solidFill>
              </a:rPr>
              <a:t>C</a:t>
            </a:r>
          </a:p>
        </p:txBody>
      </p:sp>
      <p:sp>
        <p:nvSpPr>
          <p:cNvPr id="16" name="四角形: 角を丸くする 15">
            <a:extLst>
              <a:ext uri="{FF2B5EF4-FFF2-40B4-BE49-F238E27FC236}">
                <a16:creationId xmlns="" xmlns:a16="http://schemas.microsoft.com/office/drawing/2014/main" id="{72FDDD4C-5157-40A6-A572-7AC97D879F5A}"/>
              </a:ext>
            </a:extLst>
          </p:cNvPr>
          <p:cNvSpPr/>
          <p:nvPr/>
        </p:nvSpPr>
        <p:spPr>
          <a:xfrm>
            <a:off x="2679118" y="4476775"/>
            <a:ext cx="1118068" cy="509351"/>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solidFill>
                  <a:schemeClr val="accent1"/>
                </a:solidFill>
              </a:rPr>
              <a:t>順立装置</a:t>
            </a:r>
            <a:endParaRPr kumimoji="1" lang="en-US" altLang="ja-JP" sz="1400" dirty="0">
              <a:solidFill>
                <a:schemeClr val="accent1"/>
              </a:solidFill>
            </a:endParaRPr>
          </a:p>
          <a:p>
            <a:pPr algn="ctr"/>
            <a:r>
              <a:rPr kumimoji="1" lang="ja-JP" altLang="en-US" sz="1400" dirty="0">
                <a:solidFill>
                  <a:schemeClr val="accent1"/>
                </a:solidFill>
              </a:rPr>
              <a:t>の在庫</a:t>
            </a:r>
            <a:endParaRPr kumimoji="1" lang="en-US" altLang="ja-JP" sz="1400" dirty="0">
              <a:solidFill>
                <a:schemeClr val="accent1"/>
              </a:solidFill>
            </a:endParaRPr>
          </a:p>
        </p:txBody>
      </p:sp>
      <p:sp>
        <p:nvSpPr>
          <p:cNvPr id="80" name="四角形: 角を丸くする 79">
            <a:extLst>
              <a:ext uri="{FF2B5EF4-FFF2-40B4-BE49-F238E27FC236}">
                <a16:creationId xmlns="" xmlns:a16="http://schemas.microsoft.com/office/drawing/2014/main" id="{8E543254-7FC6-463C-A023-E377E1315141}"/>
              </a:ext>
            </a:extLst>
          </p:cNvPr>
          <p:cNvSpPr/>
          <p:nvPr/>
        </p:nvSpPr>
        <p:spPr>
          <a:xfrm>
            <a:off x="528039" y="4377049"/>
            <a:ext cx="1680004" cy="637099"/>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solidFill>
                  <a:schemeClr val="accent1"/>
                </a:solidFill>
              </a:rPr>
              <a:t>生産変動、</a:t>
            </a:r>
            <a:endParaRPr lang="en-US" altLang="ja-JP" sz="1400" dirty="0">
              <a:solidFill>
                <a:schemeClr val="accent1"/>
              </a:solidFill>
            </a:endParaRPr>
          </a:p>
          <a:p>
            <a:pPr algn="ctr"/>
            <a:r>
              <a:rPr lang="ja-JP" altLang="en-US" sz="1400" dirty="0">
                <a:solidFill>
                  <a:schemeClr val="accent1"/>
                </a:solidFill>
              </a:rPr>
              <a:t>かんばん増減など</a:t>
            </a:r>
            <a:endParaRPr kumimoji="1" lang="en-US" altLang="ja-JP" sz="1400" dirty="0">
              <a:solidFill>
                <a:schemeClr val="accent1"/>
              </a:solidFill>
            </a:endParaRPr>
          </a:p>
        </p:txBody>
      </p:sp>
    </p:spTree>
    <p:extLst>
      <p:ext uri="{BB962C8B-B14F-4D97-AF65-F5344CB8AC3E}">
        <p14:creationId xmlns:p14="http://schemas.microsoft.com/office/powerpoint/2010/main" val="2735402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 xmlns:a16="http://schemas.microsoft.com/office/drawing/2014/main" id="{7CB531B3-50E4-419B-9EFB-5D0088A50810}"/>
              </a:ext>
            </a:extLst>
          </p:cNvPr>
          <p:cNvSpPr>
            <a:spLocks noGrp="1"/>
          </p:cNvSpPr>
          <p:nvPr>
            <p:ph type="body" sz="quarter" idx="18"/>
          </p:nvPr>
        </p:nvSpPr>
        <p:spPr/>
        <p:txBody>
          <a:bodyPr/>
          <a:lstStyle/>
          <a:p>
            <a:r>
              <a:rPr lang="ja-JP" altLang="en-US" sz="1800" dirty="0"/>
              <a:t>現時点のアウトプット⇓</a:t>
            </a:r>
            <a:endParaRPr kumimoji="1" lang="ja-JP" altLang="en-US" sz="1800" dirty="0"/>
          </a:p>
        </p:txBody>
      </p:sp>
      <p:pic>
        <p:nvPicPr>
          <p:cNvPr id="19" name="図 18">
            <a:extLst>
              <a:ext uri="{FF2B5EF4-FFF2-40B4-BE49-F238E27FC236}">
                <a16:creationId xmlns="" xmlns:a16="http://schemas.microsoft.com/office/drawing/2014/main" id="{59BF3E11-907C-4C48-BDD2-8B92BABCDA4D}"/>
              </a:ext>
            </a:extLst>
          </p:cNvPr>
          <p:cNvPicPr>
            <a:picLocks noChangeAspect="1"/>
          </p:cNvPicPr>
          <p:nvPr/>
        </p:nvPicPr>
        <p:blipFill>
          <a:blip r:embed="rId2"/>
          <a:stretch>
            <a:fillRect/>
          </a:stretch>
        </p:blipFill>
        <p:spPr>
          <a:xfrm>
            <a:off x="504502" y="1255295"/>
            <a:ext cx="9866720" cy="4863383"/>
          </a:xfrm>
          <a:prstGeom prst="rect">
            <a:avLst/>
          </a:prstGeom>
        </p:spPr>
      </p:pic>
      <p:sp>
        <p:nvSpPr>
          <p:cNvPr id="3" name="テキスト プレースホルダー 2">
            <a:extLst>
              <a:ext uri="{FF2B5EF4-FFF2-40B4-BE49-F238E27FC236}">
                <a16:creationId xmlns="" xmlns:a16="http://schemas.microsoft.com/office/drawing/2014/main" id="{E21DE76F-6FA0-4060-8FC0-1E5811E9F807}"/>
              </a:ext>
            </a:extLst>
          </p:cNvPr>
          <p:cNvSpPr>
            <a:spLocks noGrp="1"/>
          </p:cNvSpPr>
          <p:nvPr>
            <p:ph type="body" sz="quarter" idx="20"/>
          </p:nvPr>
        </p:nvSpPr>
        <p:spPr/>
        <p:txBody>
          <a:bodyPr/>
          <a:lstStyle/>
          <a:p>
            <a:r>
              <a:rPr kumimoji="1" lang="en-US" altLang="ja-JP" dirty="0"/>
              <a:t>4.</a:t>
            </a:r>
            <a:r>
              <a:rPr lang="ja-JP" altLang="en-US" dirty="0"/>
              <a:t>在庫見える化ツールのアウトプットイメージ</a:t>
            </a:r>
          </a:p>
        </p:txBody>
      </p:sp>
      <p:sp>
        <p:nvSpPr>
          <p:cNvPr id="4" name="日付プレースホルダー 3">
            <a:extLst>
              <a:ext uri="{FF2B5EF4-FFF2-40B4-BE49-F238E27FC236}">
                <a16:creationId xmlns="" xmlns:a16="http://schemas.microsoft.com/office/drawing/2014/main" id="{E4F7197C-7C98-48DA-A9C9-94C58ED64664}"/>
              </a:ext>
            </a:extLst>
          </p:cNvPr>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sp>
        <p:nvSpPr>
          <p:cNvPr id="10" name="テキスト ボックス 9">
            <a:extLst>
              <a:ext uri="{FF2B5EF4-FFF2-40B4-BE49-F238E27FC236}">
                <a16:creationId xmlns="" xmlns:a16="http://schemas.microsoft.com/office/drawing/2014/main" id="{B3832280-8062-4399-AC32-DF67F3FADD79}"/>
              </a:ext>
            </a:extLst>
          </p:cNvPr>
          <p:cNvSpPr txBox="1"/>
          <p:nvPr/>
        </p:nvSpPr>
        <p:spPr>
          <a:xfrm>
            <a:off x="10257925" y="1846665"/>
            <a:ext cx="1003634" cy="276999"/>
          </a:xfrm>
          <a:prstGeom prst="rect">
            <a:avLst/>
          </a:prstGeom>
          <a:noFill/>
        </p:spPr>
        <p:txBody>
          <a:bodyPr wrap="square">
            <a:spAutoFit/>
          </a:bodyPr>
          <a:lstStyle/>
          <a:p>
            <a:pPr algn="ctr"/>
            <a:r>
              <a:rPr lang="ja-JP" altLang="en-US" sz="1200" dirty="0">
                <a:solidFill>
                  <a:srgbClr val="FF0000"/>
                </a:solidFill>
              </a:rPr>
              <a:t>基準最大値</a:t>
            </a:r>
            <a:endParaRPr kumimoji="1" lang="ja-JP" altLang="en-US" sz="1200" dirty="0">
              <a:solidFill>
                <a:srgbClr val="FF0000"/>
              </a:solidFill>
            </a:endParaRPr>
          </a:p>
        </p:txBody>
      </p:sp>
      <p:sp>
        <p:nvSpPr>
          <p:cNvPr id="11" name="テキスト ボックス 10">
            <a:extLst>
              <a:ext uri="{FF2B5EF4-FFF2-40B4-BE49-F238E27FC236}">
                <a16:creationId xmlns="" xmlns:a16="http://schemas.microsoft.com/office/drawing/2014/main" id="{E54EC468-7611-4C85-AC13-A5963574B3D6}"/>
              </a:ext>
            </a:extLst>
          </p:cNvPr>
          <p:cNvSpPr txBox="1"/>
          <p:nvPr/>
        </p:nvSpPr>
        <p:spPr>
          <a:xfrm>
            <a:off x="10257926" y="2797160"/>
            <a:ext cx="1003634" cy="276999"/>
          </a:xfrm>
          <a:prstGeom prst="rect">
            <a:avLst/>
          </a:prstGeom>
          <a:noFill/>
        </p:spPr>
        <p:txBody>
          <a:bodyPr wrap="square">
            <a:spAutoFit/>
          </a:bodyPr>
          <a:lstStyle/>
          <a:p>
            <a:pPr algn="ctr"/>
            <a:r>
              <a:rPr lang="ja-JP" altLang="en-US" sz="1200" dirty="0">
                <a:solidFill>
                  <a:srgbClr val="00B050"/>
                </a:solidFill>
              </a:rPr>
              <a:t>基準最小値</a:t>
            </a:r>
            <a:endParaRPr kumimoji="1" lang="ja-JP" altLang="en-US" sz="1200" dirty="0">
              <a:solidFill>
                <a:srgbClr val="00B050"/>
              </a:solidFill>
            </a:endParaRPr>
          </a:p>
        </p:txBody>
      </p:sp>
      <p:sp>
        <p:nvSpPr>
          <p:cNvPr id="12" name="吹き出し: 角を丸めた四角形 11">
            <a:extLst>
              <a:ext uri="{FF2B5EF4-FFF2-40B4-BE49-F238E27FC236}">
                <a16:creationId xmlns="" xmlns:a16="http://schemas.microsoft.com/office/drawing/2014/main" id="{E6952957-454E-4406-BFDB-573C0FC69532}"/>
              </a:ext>
            </a:extLst>
          </p:cNvPr>
          <p:cNvSpPr/>
          <p:nvPr/>
        </p:nvSpPr>
        <p:spPr>
          <a:xfrm>
            <a:off x="7860631" y="2339687"/>
            <a:ext cx="1391653" cy="276999"/>
          </a:xfrm>
          <a:prstGeom prst="wedgeRoundRectCallout">
            <a:avLst>
              <a:gd name="adj1" fmla="val -62212"/>
              <a:gd name="adj2" fmla="val -41563"/>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200" dirty="0">
                <a:solidFill>
                  <a:schemeClr val="tx1"/>
                </a:solidFill>
              </a:rPr>
              <a:t>順立装置の在庫</a:t>
            </a:r>
          </a:p>
        </p:txBody>
      </p:sp>
      <p:sp>
        <p:nvSpPr>
          <p:cNvPr id="16" name="吹き出し: 角を丸めた四角形 15">
            <a:extLst>
              <a:ext uri="{FF2B5EF4-FFF2-40B4-BE49-F238E27FC236}">
                <a16:creationId xmlns="" xmlns:a16="http://schemas.microsoft.com/office/drawing/2014/main" id="{9F94F573-BFA0-47D5-B792-9734C5B3B7E6}"/>
              </a:ext>
            </a:extLst>
          </p:cNvPr>
          <p:cNvSpPr/>
          <p:nvPr/>
        </p:nvSpPr>
        <p:spPr>
          <a:xfrm>
            <a:off x="9807221" y="3860885"/>
            <a:ext cx="1564254" cy="469232"/>
          </a:xfrm>
          <a:prstGeom prst="wedgeRoundRectCallout">
            <a:avLst>
              <a:gd name="adj1" fmla="val -71710"/>
              <a:gd name="adj2" fmla="val 6203"/>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solidFill>
                  <a:schemeClr val="tx1"/>
                </a:solidFill>
              </a:rPr>
              <a:t>色が濃いと寄与が高い</a:t>
            </a:r>
            <a:endParaRPr kumimoji="1" lang="ja-JP" altLang="en-US" sz="1000" dirty="0">
              <a:solidFill>
                <a:schemeClr val="tx1"/>
              </a:solidFill>
            </a:endParaRPr>
          </a:p>
        </p:txBody>
      </p:sp>
      <p:sp>
        <p:nvSpPr>
          <p:cNvPr id="17" name="吹き出し: 角を丸めた四角形 16">
            <a:extLst>
              <a:ext uri="{FF2B5EF4-FFF2-40B4-BE49-F238E27FC236}">
                <a16:creationId xmlns="" xmlns:a16="http://schemas.microsoft.com/office/drawing/2014/main" id="{6DC685EF-533E-4C8F-9C85-30726249469F}"/>
              </a:ext>
            </a:extLst>
          </p:cNvPr>
          <p:cNvSpPr/>
          <p:nvPr/>
        </p:nvSpPr>
        <p:spPr>
          <a:xfrm>
            <a:off x="9815300" y="4435642"/>
            <a:ext cx="1784025" cy="469232"/>
          </a:xfrm>
          <a:prstGeom prst="wedgeRoundRectCallout">
            <a:avLst>
              <a:gd name="adj1" fmla="val -65865"/>
              <a:gd name="adj2" fmla="val -5763"/>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tx1"/>
                </a:solidFill>
              </a:rPr>
              <a:t>赤の正の符号は増加寄与</a:t>
            </a:r>
            <a:endParaRPr kumimoji="1" lang="en-US" altLang="ja-JP" sz="1000" dirty="0">
              <a:solidFill>
                <a:schemeClr val="tx1"/>
              </a:solidFill>
            </a:endParaRPr>
          </a:p>
          <a:p>
            <a:pPr algn="ctr"/>
            <a:r>
              <a:rPr lang="ja-JP" altLang="en-US" sz="1000" dirty="0">
                <a:solidFill>
                  <a:schemeClr val="tx1"/>
                </a:solidFill>
              </a:rPr>
              <a:t>青の負の符号は減少寄与</a:t>
            </a:r>
            <a:endParaRPr kumimoji="1" lang="ja-JP" altLang="en-US" sz="1000" dirty="0">
              <a:solidFill>
                <a:schemeClr val="tx1"/>
              </a:solidFill>
            </a:endParaRPr>
          </a:p>
        </p:txBody>
      </p:sp>
      <p:sp>
        <p:nvSpPr>
          <p:cNvPr id="20" name="吹き出し: 角を丸めた四角形 19">
            <a:extLst>
              <a:ext uri="{FF2B5EF4-FFF2-40B4-BE49-F238E27FC236}">
                <a16:creationId xmlns="" xmlns:a16="http://schemas.microsoft.com/office/drawing/2014/main" id="{4516D2C4-5532-447B-8CFB-AA8245F17605}"/>
              </a:ext>
            </a:extLst>
          </p:cNvPr>
          <p:cNvSpPr/>
          <p:nvPr/>
        </p:nvSpPr>
        <p:spPr>
          <a:xfrm>
            <a:off x="9078756" y="5751578"/>
            <a:ext cx="2563802" cy="469232"/>
          </a:xfrm>
          <a:prstGeom prst="wedgeRoundRectCallout">
            <a:avLst>
              <a:gd name="adj1" fmla="val -59977"/>
              <a:gd name="adj2" fmla="val -136532"/>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tx1"/>
                </a:solidFill>
              </a:rPr>
              <a:t>数値は各要因の値（前日の値が記載）</a:t>
            </a:r>
          </a:p>
        </p:txBody>
      </p:sp>
      <p:sp>
        <p:nvSpPr>
          <p:cNvPr id="21" name="正方形/長方形 20">
            <a:extLst>
              <a:ext uri="{FF2B5EF4-FFF2-40B4-BE49-F238E27FC236}">
                <a16:creationId xmlns="" xmlns:a16="http://schemas.microsoft.com/office/drawing/2014/main" id="{21F7EE5E-B3DC-482E-A06B-FBF7DADBAFE1}"/>
              </a:ext>
            </a:extLst>
          </p:cNvPr>
          <p:cNvSpPr/>
          <p:nvPr/>
        </p:nvSpPr>
        <p:spPr>
          <a:xfrm>
            <a:off x="7860631" y="33468"/>
            <a:ext cx="4304649" cy="515966"/>
          </a:xfrm>
          <a:prstGeom prst="rect">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1200" dirty="0">
                <a:solidFill>
                  <a:schemeClr val="tx1"/>
                </a:solidFill>
              </a:rPr>
              <a:t>※</a:t>
            </a:r>
            <a:r>
              <a:rPr lang="ja-JP" altLang="en-US" sz="1200" dirty="0">
                <a:solidFill>
                  <a:schemeClr val="tx1"/>
                </a:solidFill>
              </a:rPr>
              <a:t>簡単なモデル化の結果です。</a:t>
            </a:r>
            <a:endParaRPr lang="en-US" altLang="ja-JP" sz="1200" dirty="0">
              <a:solidFill>
                <a:schemeClr val="tx1"/>
              </a:solidFill>
            </a:endParaRPr>
          </a:p>
          <a:p>
            <a:r>
              <a:rPr kumimoji="1" lang="ja-JP" altLang="en-US" sz="1200" dirty="0">
                <a:solidFill>
                  <a:schemeClr val="tx1"/>
                </a:solidFill>
              </a:rPr>
              <a:t>　今日の在庫は、前日の変化のみで決まると仮定しています</a:t>
            </a:r>
          </a:p>
        </p:txBody>
      </p:sp>
      <p:sp>
        <p:nvSpPr>
          <p:cNvPr id="22" name="吹き出し: 角を丸めた四角形 21">
            <a:extLst>
              <a:ext uri="{FF2B5EF4-FFF2-40B4-BE49-F238E27FC236}">
                <a16:creationId xmlns="" xmlns:a16="http://schemas.microsoft.com/office/drawing/2014/main" id="{0B7F0A13-E3EB-4CA4-B9AD-E2C6D43C0486}"/>
              </a:ext>
            </a:extLst>
          </p:cNvPr>
          <p:cNvSpPr/>
          <p:nvPr/>
        </p:nvSpPr>
        <p:spPr>
          <a:xfrm>
            <a:off x="10381801" y="2085661"/>
            <a:ext cx="1620252" cy="673393"/>
          </a:xfrm>
          <a:prstGeom prst="wedgeRoundRectCallout">
            <a:avLst>
              <a:gd name="adj1" fmla="val -63945"/>
              <a:gd name="adj2" fmla="val -36203"/>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200" dirty="0">
                <a:solidFill>
                  <a:schemeClr val="tx1"/>
                </a:solidFill>
              </a:rPr>
              <a:t>基準に収まれば正常</a:t>
            </a:r>
            <a:endParaRPr kumimoji="1" lang="en-US" altLang="ja-JP" sz="1200" dirty="0">
              <a:solidFill>
                <a:schemeClr val="tx1"/>
              </a:solidFill>
            </a:endParaRPr>
          </a:p>
          <a:p>
            <a:r>
              <a:rPr lang="en-US" altLang="ja-JP" sz="900" dirty="0">
                <a:solidFill>
                  <a:schemeClr val="tx1"/>
                </a:solidFill>
              </a:rPr>
              <a:t>※</a:t>
            </a:r>
            <a:r>
              <a:rPr lang="ja-JP" altLang="en-US" sz="900" dirty="0">
                <a:solidFill>
                  <a:schemeClr val="tx1"/>
                </a:solidFill>
              </a:rPr>
              <a:t>基準は修正が必要かも</a:t>
            </a:r>
            <a:endParaRPr kumimoji="1" lang="ja-JP" altLang="en-US" sz="900" dirty="0">
              <a:solidFill>
                <a:schemeClr val="tx1"/>
              </a:solidFill>
            </a:endParaRPr>
          </a:p>
        </p:txBody>
      </p:sp>
      <p:sp>
        <p:nvSpPr>
          <p:cNvPr id="25" name="吹き出し: 角を丸めた四角形 24">
            <a:extLst>
              <a:ext uri="{FF2B5EF4-FFF2-40B4-BE49-F238E27FC236}">
                <a16:creationId xmlns="" xmlns:a16="http://schemas.microsoft.com/office/drawing/2014/main" id="{77E5439C-AAE3-47CA-ABF1-C11D3B105696}"/>
              </a:ext>
            </a:extLst>
          </p:cNvPr>
          <p:cNvSpPr/>
          <p:nvPr/>
        </p:nvSpPr>
        <p:spPr>
          <a:xfrm>
            <a:off x="820525" y="3391653"/>
            <a:ext cx="1341149" cy="469232"/>
          </a:xfrm>
          <a:prstGeom prst="wedgeRoundRectCallout">
            <a:avLst>
              <a:gd name="adj1" fmla="val -6332"/>
              <a:gd name="adj2" fmla="val 89964"/>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000" dirty="0">
                <a:solidFill>
                  <a:schemeClr val="accent1"/>
                </a:solidFill>
              </a:rPr>
              <a:t>在庫変動要因</a:t>
            </a:r>
            <a:endParaRPr kumimoji="1" lang="en-US" altLang="ja-JP" sz="1000" dirty="0">
              <a:solidFill>
                <a:schemeClr val="accent1"/>
              </a:solidFill>
            </a:endParaRPr>
          </a:p>
        </p:txBody>
      </p:sp>
      <p:sp>
        <p:nvSpPr>
          <p:cNvPr id="5" name="正方形/長方形 4">
            <a:extLst>
              <a:ext uri="{FF2B5EF4-FFF2-40B4-BE49-F238E27FC236}">
                <a16:creationId xmlns="" xmlns:a16="http://schemas.microsoft.com/office/drawing/2014/main" id="{CADCD38E-6DF9-402B-8673-B06B2BBDC13C}"/>
              </a:ext>
            </a:extLst>
          </p:cNvPr>
          <p:cNvSpPr/>
          <p:nvPr/>
        </p:nvSpPr>
        <p:spPr>
          <a:xfrm>
            <a:off x="363325" y="4330117"/>
            <a:ext cx="914400" cy="914400"/>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1"/>
                </a:solidFill>
              </a:rPr>
              <a:t>箱数に変える</a:t>
            </a:r>
            <a:endParaRPr kumimoji="1" lang="ja-JP" altLang="en-US" dirty="0">
              <a:solidFill>
                <a:schemeClr val="tx1"/>
              </a:solidFill>
            </a:endParaRPr>
          </a:p>
        </p:txBody>
      </p:sp>
    </p:spTree>
    <p:extLst>
      <p:ext uri="{BB962C8B-B14F-4D97-AF65-F5344CB8AC3E}">
        <p14:creationId xmlns:p14="http://schemas.microsoft.com/office/powerpoint/2010/main" val="3404727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 xmlns:a16="http://schemas.microsoft.com/office/drawing/2014/main" id="{C85FFEB7-537F-4089-97D7-F252950BC0AE}"/>
              </a:ext>
            </a:extLst>
          </p:cNvPr>
          <p:cNvSpPr>
            <a:spLocks noGrp="1"/>
          </p:cNvSpPr>
          <p:nvPr>
            <p:ph type="body" sz="quarter" idx="18"/>
          </p:nvPr>
        </p:nvSpPr>
        <p:spPr/>
        <p:txBody>
          <a:bodyPr/>
          <a:lstStyle/>
          <a:p>
            <a:r>
              <a:rPr kumimoji="1" lang="en-US" altLang="ja-JP" dirty="0"/>
              <a:t>INPUT</a:t>
            </a:r>
          </a:p>
          <a:p>
            <a:r>
              <a:rPr kumimoji="1" lang="ja-JP" altLang="en-US" dirty="0"/>
              <a:t>・手配必要数</a:t>
            </a:r>
            <a:endParaRPr kumimoji="1" lang="en-US" altLang="ja-JP" dirty="0"/>
          </a:p>
          <a:p>
            <a:r>
              <a:rPr kumimoji="1" lang="ja-JP" altLang="en-US" dirty="0"/>
              <a:t>・発注数量（</a:t>
            </a:r>
            <a:r>
              <a:rPr kumimoji="1" lang="en-US" altLang="ja-JP" dirty="0"/>
              <a:t>LINKS</a:t>
            </a:r>
            <a:r>
              <a:rPr kumimoji="1" lang="ja-JP" altLang="en-US" dirty="0"/>
              <a:t>）</a:t>
            </a:r>
            <a:endParaRPr kumimoji="1" lang="en-US" altLang="ja-JP" dirty="0"/>
          </a:p>
          <a:p>
            <a:r>
              <a:rPr lang="ja-JP" altLang="en-US" dirty="0"/>
              <a:t>・納入数量（</a:t>
            </a:r>
            <a:r>
              <a:rPr lang="en-US" altLang="ja-JP" dirty="0"/>
              <a:t>LINKS</a:t>
            </a:r>
            <a:r>
              <a:rPr lang="ja-JP" altLang="en-US" dirty="0"/>
              <a:t>）</a:t>
            </a:r>
            <a:endParaRPr lang="en-US" altLang="ja-JP" dirty="0"/>
          </a:p>
          <a:p>
            <a:r>
              <a:rPr kumimoji="1" lang="ja-JP" altLang="en-US" dirty="0"/>
              <a:t>・納入便数（</a:t>
            </a:r>
            <a:r>
              <a:rPr kumimoji="1" lang="en-US" altLang="ja-JP" dirty="0"/>
              <a:t>LINKS</a:t>
            </a:r>
            <a:r>
              <a:rPr kumimoji="1" lang="ja-JP" altLang="en-US" dirty="0"/>
              <a:t>）</a:t>
            </a:r>
            <a:endParaRPr lang="en-US" altLang="ja-JP" dirty="0"/>
          </a:p>
          <a:p>
            <a:r>
              <a:rPr kumimoji="1" lang="ja-JP" altLang="en-US" dirty="0"/>
              <a:t>・入庫（自動ラック</a:t>
            </a:r>
            <a:r>
              <a:rPr kumimoji="1" lang="en-US" altLang="ja-JP" dirty="0"/>
              <a:t>QR</a:t>
            </a:r>
            <a:r>
              <a:rPr kumimoji="1" lang="ja-JP" altLang="en-US" dirty="0"/>
              <a:t>）</a:t>
            </a:r>
            <a:endParaRPr kumimoji="1" lang="en-US" altLang="ja-JP" dirty="0"/>
          </a:p>
          <a:p>
            <a:r>
              <a:rPr lang="ja-JP" altLang="en-US" dirty="0"/>
              <a:t>・出庫（</a:t>
            </a:r>
            <a:r>
              <a:rPr kumimoji="1" lang="ja-JP" altLang="en-US" dirty="0"/>
              <a:t>自動ラック</a:t>
            </a:r>
            <a:r>
              <a:rPr kumimoji="1" lang="en-US" altLang="ja-JP" dirty="0"/>
              <a:t>QR </a:t>
            </a:r>
            <a:r>
              <a:rPr lang="ja-JP" altLang="en-US" dirty="0"/>
              <a:t>）</a:t>
            </a:r>
            <a:endParaRPr lang="en-US" altLang="ja-JP" dirty="0"/>
          </a:p>
          <a:p>
            <a:r>
              <a:rPr kumimoji="1" lang="ja-JP" altLang="en-US" dirty="0"/>
              <a:t>・回収（</a:t>
            </a:r>
            <a:r>
              <a:rPr kumimoji="1" lang="en-US" altLang="ja-JP" dirty="0"/>
              <a:t>LINKS</a:t>
            </a:r>
            <a:r>
              <a:rPr kumimoji="1" lang="ja-JP" altLang="en-US" dirty="0"/>
              <a:t>）</a:t>
            </a:r>
            <a:endParaRPr kumimoji="1" lang="en-US" altLang="ja-JP" dirty="0"/>
          </a:p>
          <a:p>
            <a:r>
              <a:rPr kumimoji="1" lang="ja-JP" altLang="en-US" dirty="0"/>
              <a:t>・実績生産台数（生産管理版）</a:t>
            </a:r>
            <a:endParaRPr kumimoji="1" lang="en-US" altLang="ja-JP" dirty="0"/>
          </a:p>
          <a:p>
            <a:r>
              <a:rPr lang="ja-JP" altLang="en-US" dirty="0"/>
              <a:t>・計画生産台数（生産管理版）</a:t>
            </a:r>
            <a:endParaRPr lang="en-US" altLang="ja-JP" dirty="0"/>
          </a:p>
          <a:p>
            <a:endParaRPr kumimoji="1" lang="en-US" altLang="ja-JP" dirty="0"/>
          </a:p>
          <a:p>
            <a:r>
              <a:rPr kumimoji="1" lang="ja-JP" altLang="en-US" dirty="0"/>
              <a:t>・西尾東～仮置場</a:t>
            </a:r>
            <a:r>
              <a:rPr kumimoji="1" lang="en-US" altLang="ja-JP" dirty="0"/>
              <a:t>】</a:t>
            </a:r>
            <a:r>
              <a:rPr kumimoji="1" lang="ja-JP" altLang="en-US" dirty="0"/>
              <a:t>入庫数</a:t>
            </a:r>
            <a:r>
              <a:rPr kumimoji="1" lang="en-US" altLang="ja-JP" dirty="0"/>
              <a:t>-</a:t>
            </a:r>
            <a:r>
              <a:rPr kumimoji="1" lang="ja-JP" altLang="en-US" dirty="0"/>
              <a:t>納入数</a:t>
            </a:r>
            <a:r>
              <a:rPr kumimoji="1" lang="en-US" altLang="ja-JP" dirty="0"/>
              <a:t>‘</a:t>
            </a:r>
          </a:p>
          <a:p>
            <a:r>
              <a:rPr kumimoji="1" lang="ja-JP" altLang="en-US" dirty="0"/>
              <a:t>・順立装置</a:t>
            </a:r>
            <a:r>
              <a:rPr kumimoji="1" lang="en-US" altLang="ja-JP" dirty="0"/>
              <a:t>】</a:t>
            </a:r>
            <a:r>
              <a:rPr kumimoji="1" lang="ja-JP" altLang="en-US" dirty="0"/>
              <a:t>出庫数</a:t>
            </a:r>
            <a:r>
              <a:rPr kumimoji="1" lang="en-US" altLang="ja-JP" dirty="0"/>
              <a:t>-</a:t>
            </a:r>
            <a:r>
              <a:rPr kumimoji="1" lang="ja-JP" altLang="en-US" dirty="0"/>
              <a:t>入庫数</a:t>
            </a:r>
            <a:r>
              <a:rPr kumimoji="1" lang="en-US" altLang="ja-JP" dirty="0"/>
              <a:t>‘</a:t>
            </a:r>
          </a:p>
          <a:p>
            <a:r>
              <a:rPr kumimoji="1" lang="ja-JP" altLang="en-US" dirty="0"/>
              <a:t>・</a:t>
            </a:r>
            <a:r>
              <a:rPr kumimoji="1" lang="en-US" altLang="ja-JP" dirty="0"/>
              <a:t>【AGV</a:t>
            </a:r>
            <a:r>
              <a:rPr kumimoji="1" lang="ja-JP" altLang="en-US" dirty="0"/>
              <a:t>搬送＆シュート～回収待ち</a:t>
            </a:r>
            <a:r>
              <a:rPr kumimoji="1" lang="en-US" altLang="ja-JP" dirty="0"/>
              <a:t>】</a:t>
            </a:r>
            <a:r>
              <a:rPr kumimoji="1" lang="ja-JP" altLang="en-US" dirty="0"/>
              <a:t>回収数</a:t>
            </a:r>
            <a:r>
              <a:rPr kumimoji="1" lang="en-US" altLang="ja-JP" dirty="0"/>
              <a:t>-</a:t>
            </a:r>
            <a:r>
              <a:rPr kumimoji="1" lang="ja-JP" altLang="en-US" dirty="0"/>
              <a:t>出庫数</a:t>
            </a:r>
            <a:r>
              <a:rPr kumimoji="1" lang="en-US" altLang="ja-JP" dirty="0"/>
              <a:t>‘</a:t>
            </a:r>
          </a:p>
          <a:p>
            <a:r>
              <a:rPr kumimoji="1" lang="ja-JP" altLang="en-US" dirty="0"/>
              <a:t>・「仕入先～西尾東</a:t>
            </a:r>
            <a:r>
              <a:rPr kumimoji="1" lang="en-US" altLang="ja-JP" dirty="0"/>
              <a:t>】</a:t>
            </a:r>
            <a:r>
              <a:rPr kumimoji="1" lang="ja-JP" altLang="en-US" dirty="0"/>
              <a:t>実績納入回数</a:t>
            </a:r>
            <a:r>
              <a:rPr kumimoji="1" lang="en-US" altLang="ja-JP" dirty="0"/>
              <a:t>-</a:t>
            </a:r>
            <a:r>
              <a:rPr kumimoji="1" lang="ja-JP" altLang="en-US" dirty="0"/>
              <a:t>設計納入回数</a:t>
            </a:r>
            <a:r>
              <a:rPr kumimoji="1" lang="en-US" altLang="ja-JP" dirty="0"/>
              <a:t>‘</a:t>
            </a:r>
          </a:p>
          <a:p>
            <a:r>
              <a:rPr kumimoji="1" lang="ja-JP" altLang="en-US" dirty="0"/>
              <a:t>・組立工程</a:t>
            </a:r>
            <a:r>
              <a:rPr kumimoji="1" lang="en-US" altLang="ja-JP" dirty="0"/>
              <a:t>】</a:t>
            </a:r>
            <a:r>
              <a:rPr kumimoji="1" lang="ja-JP" altLang="en-US" dirty="0"/>
              <a:t>実績生産台数</a:t>
            </a:r>
            <a:r>
              <a:rPr kumimoji="1" lang="en-US" altLang="ja-JP" dirty="0"/>
              <a:t>-</a:t>
            </a:r>
            <a:r>
              <a:rPr kumimoji="1" lang="ja-JP" altLang="en-US" dirty="0"/>
              <a:t>計画生産台数</a:t>
            </a:r>
            <a:r>
              <a:rPr kumimoji="1" lang="en-US" altLang="ja-JP" dirty="0"/>
              <a:t>'</a:t>
            </a:r>
            <a:endParaRPr kumimoji="1" lang="ja-JP" altLang="en-US" dirty="0"/>
          </a:p>
        </p:txBody>
      </p:sp>
      <p:sp>
        <p:nvSpPr>
          <p:cNvPr id="3" name="テキスト プレースホルダー 2">
            <a:extLst>
              <a:ext uri="{FF2B5EF4-FFF2-40B4-BE49-F238E27FC236}">
                <a16:creationId xmlns="" xmlns:a16="http://schemas.microsoft.com/office/drawing/2014/main" id="{9518DB95-3300-4CAD-89C3-D8C8074D6152}"/>
              </a:ext>
            </a:extLst>
          </p:cNvPr>
          <p:cNvSpPr>
            <a:spLocks noGrp="1"/>
          </p:cNvSpPr>
          <p:nvPr>
            <p:ph type="body" sz="quarter" idx="20"/>
          </p:nvPr>
        </p:nvSpPr>
        <p:spPr/>
        <p:txBody>
          <a:bodyPr/>
          <a:lstStyle/>
          <a:p>
            <a:endParaRPr kumimoji="1" lang="ja-JP" altLang="en-US" dirty="0"/>
          </a:p>
        </p:txBody>
      </p:sp>
      <p:sp>
        <p:nvSpPr>
          <p:cNvPr id="4" name="日付プレースホルダー 3">
            <a:extLst>
              <a:ext uri="{FF2B5EF4-FFF2-40B4-BE49-F238E27FC236}">
                <a16:creationId xmlns="" xmlns:a16="http://schemas.microsoft.com/office/drawing/2014/main" id="{8B447718-CE2F-41F8-A378-4C85ABA6344F}"/>
              </a:ext>
            </a:extLst>
          </p:cNvPr>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spTree>
    <p:extLst>
      <p:ext uri="{BB962C8B-B14F-4D97-AF65-F5344CB8AC3E}">
        <p14:creationId xmlns:p14="http://schemas.microsoft.com/office/powerpoint/2010/main" val="3768502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116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p:cNvSpPr/>
          <p:nvPr/>
        </p:nvSpPr>
        <p:spPr>
          <a:xfrm>
            <a:off x="1919536" y="2708921"/>
            <a:ext cx="8424936" cy="3023629"/>
          </a:xfrm>
          <a:prstGeom prst="rect">
            <a:avLst/>
          </a:prstGeom>
          <a:solidFill>
            <a:srgbClr val="FEE6E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600"/>
          </a:p>
        </p:txBody>
      </p:sp>
      <p:sp>
        <p:nvSpPr>
          <p:cNvPr id="44" name="正方形/長方形 43"/>
          <p:cNvSpPr/>
          <p:nvPr/>
        </p:nvSpPr>
        <p:spPr>
          <a:xfrm>
            <a:off x="1952316" y="2761584"/>
            <a:ext cx="691722" cy="400110"/>
          </a:xfrm>
          <a:prstGeom prst="rect">
            <a:avLst/>
          </a:prstGeom>
        </p:spPr>
        <p:txBody>
          <a:bodyPr wrap="square">
            <a:spAutoFit/>
          </a:bodyPr>
          <a:lstStyle/>
          <a:p>
            <a:r>
              <a:rPr lang="ja-JP" altLang="en-US" sz="2000" b="1" dirty="0">
                <a:latin typeface="+mn-ea"/>
              </a:rPr>
              <a:t>課題</a:t>
            </a:r>
            <a:endParaRPr lang="en-US" altLang="zh-TW" sz="2000" b="1" dirty="0">
              <a:latin typeface="+mn-ea"/>
            </a:endParaRPr>
          </a:p>
        </p:txBody>
      </p:sp>
      <p:sp>
        <p:nvSpPr>
          <p:cNvPr id="5" name="正方形/長方形 4"/>
          <p:cNvSpPr/>
          <p:nvPr/>
        </p:nvSpPr>
        <p:spPr>
          <a:xfrm>
            <a:off x="1919536" y="960012"/>
            <a:ext cx="8424936" cy="16320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408226" y="202490"/>
            <a:ext cx="1980029" cy="523220"/>
          </a:xfrm>
        </p:spPr>
        <p:txBody>
          <a:bodyPr/>
          <a:lstStyle/>
          <a:p>
            <a:r>
              <a:rPr lang="ja-JP" altLang="en-US" dirty="0"/>
              <a:t>背景・課題</a:t>
            </a:r>
            <a:endParaRPr kumimoji="1" lang="ja-JP" altLang="en-US" dirty="0"/>
          </a:p>
        </p:txBody>
      </p:sp>
      <p:sp>
        <p:nvSpPr>
          <p:cNvPr id="30" name="正方形/長方形 29"/>
          <p:cNvSpPr/>
          <p:nvPr/>
        </p:nvSpPr>
        <p:spPr>
          <a:xfrm>
            <a:off x="6560072" y="2215058"/>
            <a:ext cx="3568376" cy="400110"/>
          </a:xfrm>
          <a:prstGeom prst="rect">
            <a:avLst/>
          </a:prstGeom>
        </p:spPr>
        <p:txBody>
          <a:bodyPr wrap="square">
            <a:spAutoFit/>
          </a:bodyPr>
          <a:lstStyle/>
          <a:p>
            <a:r>
              <a:rPr lang="ja-JP" altLang="en-US" sz="2000" b="1" dirty="0">
                <a:latin typeface="+mn-ea"/>
              </a:rPr>
              <a:t>ドラレコで危険運転を発見</a:t>
            </a:r>
            <a:endParaRPr lang="en-US" altLang="zh-TW" sz="2000" b="1" dirty="0">
              <a:latin typeface="+mn-ea"/>
            </a:endParaRPr>
          </a:p>
        </p:txBody>
      </p:sp>
      <p:grpSp>
        <p:nvGrpSpPr>
          <p:cNvPr id="4" name="グループ化 3"/>
          <p:cNvGrpSpPr/>
          <p:nvPr/>
        </p:nvGrpSpPr>
        <p:grpSpPr>
          <a:xfrm rot="20870131">
            <a:off x="2606976" y="1404083"/>
            <a:ext cx="446020" cy="708070"/>
            <a:chOff x="2693674" y="1911752"/>
            <a:chExt cx="376540" cy="55771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11733" t="2770" r="49176" b="2184"/>
            <a:stretch/>
          </p:blipFill>
          <p:spPr>
            <a:xfrm rot="21440706" flipH="1">
              <a:off x="2693674" y="1911752"/>
              <a:ext cx="328687" cy="557710"/>
            </a:xfrm>
            <a:prstGeom prst="rect">
              <a:avLst/>
            </a:prstGeom>
          </p:spPr>
        </p:pic>
        <p:pic>
          <p:nvPicPr>
            <p:cNvPr id="59" name="図 58"/>
            <p:cNvPicPr>
              <a:picLocks noChangeAspect="1"/>
            </p:cNvPicPr>
            <p:nvPr/>
          </p:nvPicPr>
          <p:blipFill rotWithShape="1">
            <a:blip r:embed="rId4" cstate="print">
              <a:extLst>
                <a:ext uri="{28A0092B-C50C-407E-A947-70E740481C1C}">
                  <a14:useLocalDpi xmlns:a14="http://schemas.microsoft.com/office/drawing/2010/main" val="0"/>
                </a:ext>
              </a:extLst>
            </a:blip>
            <a:srcRect l="33426" t="25283" r="55360" b="64281"/>
            <a:stretch/>
          </p:blipFill>
          <p:spPr>
            <a:xfrm rot="4491762">
              <a:off x="2843266" y="1987049"/>
              <a:ext cx="267299" cy="186596"/>
            </a:xfrm>
            <a:prstGeom prst="rect">
              <a:avLst/>
            </a:prstGeom>
          </p:spPr>
        </p:pic>
      </p:grpSp>
      <p:grpSp>
        <p:nvGrpSpPr>
          <p:cNvPr id="7" name="グループ化 6"/>
          <p:cNvGrpSpPr/>
          <p:nvPr/>
        </p:nvGrpSpPr>
        <p:grpSpPr>
          <a:xfrm>
            <a:off x="3116985" y="1372041"/>
            <a:ext cx="1369656" cy="933527"/>
            <a:chOff x="4268917" y="1257252"/>
            <a:chExt cx="1014208" cy="693764"/>
          </a:xfrm>
        </p:grpSpPr>
        <p:pic>
          <p:nvPicPr>
            <p:cNvPr id="58" name="図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8917" y="1257252"/>
              <a:ext cx="693764" cy="693764"/>
            </a:xfrm>
            <a:prstGeom prst="rect">
              <a:avLst/>
            </a:prstGeom>
          </p:spPr>
        </p:pic>
        <p:cxnSp>
          <p:nvCxnSpPr>
            <p:cNvPr id="6" name="直線コネクタ 5"/>
            <p:cNvCxnSpPr/>
            <p:nvPr/>
          </p:nvCxnSpPr>
          <p:spPr>
            <a:xfrm>
              <a:off x="4962681" y="1623246"/>
              <a:ext cx="25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a:off x="4985265" y="1531041"/>
              <a:ext cx="25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5031125" y="1727472"/>
              <a:ext cx="25200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2" name="正方形/長方形 11"/>
          <p:cNvSpPr/>
          <p:nvPr/>
        </p:nvSpPr>
        <p:spPr>
          <a:xfrm>
            <a:off x="3579305" y="5909210"/>
            <a:ext cx="5631514" cy="400110"/>
          </a:xfrm>
          <a:prstGeom prst="rect">
            <a:avLst/>
          </a:prstGeom>
        </p:spPr>
        <p:txBody>
          <a:bodyPr wrap="square">
            <a:spAutoFit/>
          </a:bodyPr>
          <a:lstStyle/>
          <a:p>
            <a:r>
              <a:rPr lang="ja-JP" altLang="en-US" sz="2000" b="1" dirty="0">
                <a:solidFill>
                  <a:srgbClr val="FF0000"/>
                </a:solidFill>
                <a:latin typeface="+mn-ea"/>
              </a:rPr>
              <a:t>膨大な量の動画確認、大変じゃないですか？</a:t>
            </a:r>
            <a:endParaRPr lang="en-US" altLang="ja-JP" sz="2000" b="1" dirty="0">
              <a:solidFill>
                <a:srgbClr val="FF0000"/>
              </a:solidFill>
              <a:latin typeface="+mn-ea"/>
            </a:endParaRPr>
          </a:p>
        </p:txBody>
      </p:sp>
      <p:pic>
        <p:nvPicPr>
          <p:cNvPr id="13"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0092" y="4367156"/>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50930" y="3718059"/>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47895" y="3894213"/>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55294" y="3916037"/>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図 16"/>
          <p:cNvPicPr>
            <a:picLocks noChangeAspect="1"/>
          </p:cNvPicPr>
          <p:nvPr/>
        </p:nvPicPr>
        <p:blipFill rotWithShape="1">
          <a:blip r:embed="rId7" cstate="print">
            <a:extLst>
              <a:ext uri="{28A0092B-C50C-407E-A947-70E740481C1C}">
                <a14:useLocalDpi xmlns:a14="http://schemas.microsoft.com/office/drawing/2010/main" val="0"/>
              </a:ext>
            </a:extLst>
          </a:blip>
          <a:srcRect t="23750" r="48425" b="4851"/>
          <a:stretch/>
        </p:blipFill>
        <p:spPr>
          <a:xfrm>
            <a:off x="7934796" y="4077072"/>
            <a:ext cx="891977" cy="926122"/>
          </a:xfrm>
          <a:prstGeom prst="rect">
            <a:avLst/>
          </a:prstGeom>
        </p:spPr>
      </p:pic>
      <p:pic>
        <p:nvPicPr>
          <p:cNvPr id="18"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65628" y="3341763"/>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44064" y="3501009"/>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6072" y="3052083"/>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40008" y="3268107"/>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線矢印コネクタ 21"/>
          <p:cNvCxnSpPr/>
          <p:nvPr/>
        </p:nvCxnSpPr>
        <p:spPr>
          <a:xfrm>
            <a:off x="5159896" y="4246175"/>
            <a:ext cx="9121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3431704" y="5019627"/>
            <a:ext cx="1741514" cy="338554"/>
          </a:xfrm>
          <a:prstGeom prst="rect">
            <a:avLst/>
          </a:prstGeom>
          <a:noFill/>
        </p:spPr>
        <p:txBody>
          <a:bodyPr wrap="square" rtlCol="0">
            <a:spAutoFit/>
          </a:bodyPr>
          <a:lstStyle/>
          <a:p>
            <a:r>
              <a:rPr lang="ja-JP" altLang="en-US" sz="1600" b="1" dirty="0"/>
              <a:t>フォークリフト</a:t>
            </a:r>
          </a:p>
        </p:txBody>
      </p:sp>
      <p:sp>
        <p:nvSpPr>
          <p:cNvPr id="27" name="テキスト ボックス 26"/>
          <p:cNvSpPr txBox="1"/>
          <p:nvPr/>
        </p:nvSpPr>
        <p:spPr>
          <a:xfrm>
            <a:off x="5297897" y="3043678"/>
            <a:ext cx="1552682" cy="338554"/>
          </a:xfrm>
          <a:prstGeom prst="rect">
            <a:avLst/>
          </a:prstGeom>
          <a:noFill/>
        </p:spPr>
        <p:txBody>
          <a:bodyPr wrap="square" rtlCol="0">
            <a:spAutoFit/>
          </a:bodyPr>
          <a:lstStyle/>
          <a:p>
            <a:r>
              <a:rPr lang="ja-JP" altLang="en-US" sz="1600" b="1" dirty="0"/>
              <a:t>動画抜き取り</a:t>
            </a:r>
          </a:p>
        </p:txBody>
      </p:sp>
      <p:cxnSp>
        <p:nvCxnSpPr>
          <p:cNvPr id="37" name="直線矢印コネクタ 36"/>
          <p:cNvCxnSpPr/>
          <p:nvPr/>
        </p:nvCxnSpPr>
        <p:spPr>
          <a:xfrm>
            <a:off x="5581815" y="3726107"/>
            <a:ext cx="9121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5419321" y="4924284"/>
            <a:ext cx="91213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正方形/長方形 41"/>
          <p:cNvSpPr/>
          <p:nvPr/>
        </p:nvSpPr>
        <p:spPr>
          <a:xfrm>
            <a:off x="1949860" y="1007043"/>
            <a:ext cx="691722" cy="400110"/>
          </a:xfrm>
          <a:prstGeom prst="rect">
            <a:avLst/>
          </a:prstGeom>
        </p:spPr>
        <p:txBody>
          <a:bodyPr wrap="square">
            <a:spAutoFit/>
          </a:bodyPr>
          <a:lstStyle/>
          <a:p>
            <a:r>
              <a:rPr lang="ja-JP" altLang="en-US" sz="2000" b="1" dirty="0">
                <a:latin typeface="+mn-ea"/>
              </a:rPr>
              <a:t>背景</a:t>
            </a:r>
            <a:endParaRPr lang="en-US" altLang="zh-TW" sz="2000" b="1" dirty="0">
              <a:latin typeface="+mn-ea"/>
            </a:endParaRPr>
          </a:p>
        </p:txBody>
      </p:sp>
      <p:sp>
        <p:nvSpPr>
          <p:cNvPr id="48" name="右矢印 47"/>
          <p:cNvSpPr/>
          <p:nvPr/>
        </p:nvSpPr>
        <p:spPr>
          <a:xfrm>
            <a:off x="5742989" y="1483786"/>
            <a:ext cx="411404" cy="65938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9" name="グループ化 8"/>
          <p:cNvGrpSpPr/>
          <p:nvPr/>
        </p:nvGrpSpPr>
        <p:grpSpPr>
          <a:xfrm>
            <a:off x="7698580" y="1216397"/>
            <a:ext cx="936906" cy="1093904"/>
            <a:chOff x="6771604" y="1216397"/>
            <a:chExt cx="936906" cy="1093904"/>
          </a:xfrm>
        </p:grpSpPr>
        <p:pic>
          <p:nvPicPr>
            <p:cNvPr id="45" name="図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5970" y="1216397"/>
              <a:ext cx="373411" cy="373411"/>
            </a:xfrm>
            <a:prstGeom prst="rect">
              <a:avLst/>
            </a:prstGeom>
          </p:spPr>
        </p:pic>
        <p:pic>
          <p:nvPicPr>
            <p:cNvPr id="50" name="図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1604" y="1376774"/>
              <a:ext cx="936906" cy="933527"/>
            </a:xfrm>
            <a:prstGeom prst="rect">
              <a:avLst/>
            </a:prstGeom>
          </p:spPr>
        </p:pic>
      </p:grpSp>
      <p:sp>
        <p:nvSpPr>
          <p:cNvPr id="54" name="正方形/長方形 53"/>
          <p:cNvSpPr/>
          <p:nvPr/>
        </p:nvSpPr>
        <p:spPr>
          <a:xfrm>
            <a:off x="2022892" y="2219805"/>
            <a:ext cx="4463314" cy="400110"/>
          </a:xfrm>
          <a:prstGeom prst="rect">
            <a:avLst/>
          </a:prstGeom>
        </p:spPr>
        <p:txBody>
          <a:bodyPr wrap="square">
            <a:spAutoFit/>
          </a:bodyPr>
          <a:lstStyle/>
          <a:p>
            <a:r>
              <a:rPr lang="ja-JP" altLang="en-US" sz="2000" b="1" dirty="0">
                <a:latin typeface="+mn-ea"/>
              </a:rPr>
              <a:t>フォークリフトで接触事故発生！</a:t>
            </a:r>
            <a:endParaRPr lang="en-US" altLang="zh-TW" sz="2000" b="1" dirty="0">
              <a:latin typeface="+mn-ea"/>
            </a:endParaRPr>
          </a:p>
        </p:txBody>
      </p:sp>
      <p:sp>
        <p:nvSpPr>
          <p:cNvPr id="56" name="正方形/長方形 55"/>
          <p:cNvSpPr/>
          <p:nvPr/>
        </p:nvSpPr>
        <p:spPr>
          <a:xfrm>
            <a:off x="7070782" y="5024663"/>
            <a:ext cx="2553611" cy="707886"/>
          </a:xfrm>
          <a:prstGeom prst="rect">
            <a:avLst/>
          </a:prstGeom>
        </p:spPr>
        <p:txBody>
          <a:bodyPr wrap="square">
            <a:spAutoFit/>
          </a:bodyPr>
          <a:lstStyle/>
          <a:p>
            <a:r>
              <a:rPr lang="ja-JP" altLang="en-US" sz="2000" b="1" dirty="0">
                <a:latin typeface="+mn-ea"/>
              </a:rPr>
              <a:t>管理者の負担</a:t>
            </a:r>
            <a:r>
              <a:rPr lang="ja-JP" altLang="en-US" sz="2000" b="1" dirty="0">
                <a:solidFill>
                  <a:srgbClr val="FF0000"/>
                </a:solidFill>
                <a:latin typeface="+mn-ea"/>
              </a:rPr>
              <a:t>大</a:t>
            </a:r>
            <a:endParaRPr lang="en-US" altLang="ja-JP" sz="2000" b="1" dirty="0">
              <a:solidFill>
                <a:srgbClr val="FF0000"/>
              </a:solidFill>
              <a:latin typeface="+mn-ea"/>
            </a:endParaRPr>
          </a:p>
          <a:p>
            <a:r>
              <a:rPr lang="ja-JP" altLang="en-US" sz="2000" b="1" dirty="0">
                <a:latin typeface="+mn-ea"/>
              </a:rPr>
              <a:t>確認可能データ量</a:t>
            </a:r>
            <a:r>
              <a:rPr lang="ja-JP" altLang="en-US" sz="2000" b="1" dirty="0">
                <a:solidFill>
                  <a:srgbClr val="FF0000"/>
                </a:solidFill>
                <a:latin typeface="+mn-ea"/>
              </a:rPr>
              <a:t>小</a:t>
            </a:r>
            <a:endParaRPr lang="en-US" altLang="zh-TW" sz="2000" b="1" dirty="0">
              <a:solidFill>
                <a:srgbClr val="FF0000"/>
              </a:solidFill>
              <a:latin typeface="+mn-ea"/>
            </a:endParaRPr>
          </a:p>
        </p:txBody>
      </p:sp>
      <p:sp>
        <p:nvSpPr>
          <p:cNvPr id="60" name="正方形/長方形 59"/>
          <p:cNvSpPr/>
          <p:nvPr/>
        </p:nvSpPr>
        <p:spPr>
          <a:xfrm>
            <a:off x="5416574" y="1182017"/>
            <a:ext cx="1425981" cy="338554"/>
          </a:xfrm>
          <a:prstGeom prst="rect">
            <a:avLst/>
          </a:prstGeom>
        </p:spPr>
        <p:txBody>
          <a:bodyPr wrap="square">
            <a:spAutoFit/>
          </a:bodyPr>
          <a:lstStyle/>
          <a:p>
            <a:r>
              <a:rPr lang="ja-JP" altLang="en-US" sz="1600" b="1" dirty="0">
                <a:latin typeface="+mn-ea"/>
              </a:rPr>
              <a:t>暫定対策</a:t>
            </a:r>
            <a:endParaRPr lang="en-US" altLang="zh-TW" sz="1600" b="1" dirty="0">
              <a:latin typeface="+mn-ea"/>
            </a:endParaRPr>
          </a:p>
        </p:txBody>
      </p:sp>
      <p:grpSp>
        <p:nvGrpSpPr>
          <p:cNvPr id="51" name="グループ化 50"/>
          <p:cNvGrpSpPr/>
          <p:nvPr/>
        </p:nvGrpSpPr>
        <p:grpSpPr>
          <a:xfrm>
            <a:off x="3945920" y="4367594"/>
            <a:ext cx="641449" cy="652645"/>
            <a:chOff x="6771604" y="1216397"/>
            <a:chExt cx="936906" cy="1093904"/>
          </a:xfrm>
        </p:grpSpPr>
        <p:pic>
          <p:nvPicPr>
            <p:cNvPr id="52" name="図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5970" y="1216397"/>
              <a:ext cx="373411" cy="373411"/>
            </a:xfrm>
            <a:prstGeom prst="rect">
              <a:avLst/>
            </a:prstGeom>
          </p:spPr>
        </p:pic>
        <p:pic>
          <p:nvPicPr>
            <p:cNvPr id="53" name="図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1604" y="1376774"/>
              <a:ext cx="936906" cy="933527"/>
            </a:xfrm>
            <a:prstGeom prst="rect">
              <a:avLst/>
            </a:prstGeom>
          </p:spPr>
        </p:pic>
      </p:grpSp>
      <p:grpSp>
        <p:nvGrpSpPr>
          <p:cNvPr id="57" name="グループ化 56"/>
          <p:cNvGrpSpPr/>
          <p:nvPr/>
        </p:nvGrpSpPr>
        <p:grpSpPr>
          <a:xfrm>
            <a:off x="3514534" y="3770962"/>
            <a:ext cx="641449" cy="652645"/>
            <a:chOff x="6771604" y="1216397"/>
            <a:chExt cx="936906" cy="1093904"/>
          </a:xfrm>
        </p:grpSpPr>
        <p:pic>
          <p:nvPicPr>
            <p:cNvPr id="63" name="図 6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5970" y="1216397"/>
              <a:ext cx="373411" cy="373411"/>
            </a:xfrm>
            <a:prstGeom prst="rect">
              <a:avLst/>
            </a:prstGeom>
          </p:spPr>
        </p:pic>
        <p:pic>
          <p:nvPicPr>
            <p:cNvPr id="64" name="図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1604" y="1376774"/>
              <a:ext cx="936906" cy="933527"/>
            </a:xfrm>
            <a:prstGeom prst="rect">
              <a:avLst/>
            </a:prstGeom>
          </p:spPr>
        </p:pic>
      </p:grpSp>
      <p:grpSp>
        <p:nvGrpSpPr>
          <p:cNvPr id="65" name="グループ化 64"/>
          <p:cNvGrpSpPr/>
          <p:nvPr/>
        </p:nvGrpSpPr>
        <p:grpSpPr>
          <a:xfrm>
            <a:off x="4082513" y="3250969"/>
            <a:ext cx="641449" cy="652645"/>
            <a:chOff x="6771604" y="1216397"/>
            <a:chExt cx="936906" cy="1093904"/>
          </a:xfrm>
        </p:grpSpPr>
        <p:pic>
          <p:nvPicPr>
            <p:cNvPr id="66" name="図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5970" y="1216397"/>
              <a:ext cx="373411" cy="373411"/>
            </a:xfrm>
            <a:prstGeom prst="rect">
              <a:avLst/>
            </a:prstGeom>
          </p:spPr>
        </p:pic>
        <p:pic>
          <p:nvPicPr>
            <p:cNvPr id="67" name="図 6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1604" y="1376774"/>
              <a:ext cx="936906" cy="933527"/>
            </a:xfrm>
            <a:prstGeom prst="rect">
              <a:avLst/>
            </a:prstGeom>
          </p:spPr>
        </p:pic>
      </p:grpSp>
      <p:pic>
        <p:nvPicPr>
          <p:cNvPr id="70"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5953" y="3339124"/>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52417" y="3859191"/>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5220" y="4537240"/>
            <a:ext cx="340169" cy="34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正方形/長方形 54"/>
          <p:cNvSpPr/>
          <p:nvPr/>
        </p:nvSpPr>
        <p:spPr>
          <a:xfrm>
            <a:off x="8784402" y="3041392"/>
            <a:ext cx="1344047" cy="338554"/>
          </a:xfrm>
          <a:prstGeom prst="rect">
            <a:avLst/>
          </a:prstGeom>
        </p:spPr>
        <p:txBody>
          <a:bodyPr wrap="square">
            <a:spAutoFit/>
          </a:bodyPr>
          <a:lstStyle/>
          <a:p>
            <a:r>
              <a:rPr lang="ja-JP" altLang="en-US" sz="1600" b="1" dirty="0">
                <a:latin typeface="+mn-ea"/>
              </a:rPr>
              <a:t>動画確認</a:t>
            </a:r>
            <a:endParaRPr lang="en-US" altLang="ja-JP" sz="1600" b="1" dirty="0">
              <a:latin typeface="+mn-ea"/>
            </a:endParaRPr>
          </a:p>
        </p:txBody>
      </p:sp>
    </p:spTree>
    <p:extLst>
      <p:ext uri="{BB962C8B-B14F-4D97-AF65-F5344CB8AC3E}">
        <p14:creationId xmlns:p14="http://schemas.microsoft.com/office/powerpoint/2010/main" val="1880862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08226" y="202490"/>
            <a:ext cx="902811" cy="523220"/>
          </a:xfrm>
        </p:spPr>
        <p:txBody>
          <a:bodyPr/>
          <a:lstStyle/>
          <a:p>
            <a:r>
              <a:rPr lang="ja-JP" altLang="en-US" dirty="0"/>
              <a:t>対策</a:t>
            </a:r>
            <a:endParaRPr kumimoji="1" lang="ja-JP" altLang="en-US" dirty="0"/>
          </a:p>
        </p:txBody>
      </p:sp>
      <p:sp>
        <p:nvSpPr>
          <p:cNvPr id="16" name="テキスト プレースホルダー 1"/>
          <p:cNvSpPr txBox="1">
            <a:spLocks/>
          </p:cNvSpPr>
          <p:nvPr/>
        </p:nvSpPr>
        <p:spPr>
          <a:xfrm>
            <a:off x="2639616" y="845030"/>
            <a:ext cx="6620284" cy="1503850"/>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2000" b="1" dirty="0"/>
              <a:t>DS</a:t>
            </a:r>
            <a:r>
              <a:rPr lang="ja-JP" altLang="en-US" sz="2000" b="1" dirty="0"/>
              <a:t>部は</a:t>
            </a:r>
            <a:endParaRPr lang="en-US" altLang="ja-JP" sz="2000" b="1" dirty="0"/>
          </a:p>
          <a:p>
            <a:pPr algn="ctr"/>
            <a:r>
              <a:rPr lang="ja-JP" altLang="en-US" sz="2800" b="1" dirty="0">
                <a:solidFill>
                  <a:srgbClr val="0070C0"/>
                </a:solidFill>
              </a:rPr>
              <a:t>フォークリフト危険運転検索システム</a:t>
            </a:r>
            <a:endParaRPr lang="en-US" altLang="ja-JP" sz="2800" b="1" dirty="0">
              <a:solidFill>
                <a:srgbClr val="0070C0"/>
              </a:solidFill>
            </a:endParaRPr>
          </a:p>
          <a:p>
            <a:pPr algn="ctr"/>
            <a:r>
              <a:rPr lang="ja-JP" altLang="en-US" sz="2000" b="1" dirty="0"/>
              <a:t>を開発しました！</a:t>
            </a:r>
            <a:endParaRPr lang="en-US" altLang="ja-JP" sz="2000" b="1" dirty="0"/>
          </a:p>
          <a:p>
            <a:pPr algn="ctr"/>
            <a:endParaRPr lang="ja-JP" altLang="en-US" sz="2000" b="1" dirty="0"/>
          </a:p>
        </p:txBody>
      </p:sp>
      <p:grpSp>
        <p:nvGrpSpPr>
          <p:cNvPr id="4" name="グループ化 3"/>
          <p:cNvGrpSpPr/>
          <p:nvPr/>
        </p:nvGrpSpPr>
        <p:grpSpPr>
          <a:xfrm>
            <a:off x="1847528" y="2060848"/>
            <a:ext cx="8568952" cy="4464496"/>
            <a:chOff x="704528" y="2060848"/>
            <a:chExt cx="8568952" cy="4464496"/>
          </a:xfrm>
        </p:grpSpPr>
        <p:sp>
          <p:nvSpPr>
            <p:cNvPr id="8" name="角丸四角形 7"/>
            <p:cNvSpPr/>
            <p:nvPr/>
          </p:nvSpPr>
          <p:spPr>
            <a:xfrm>
              <a:off x="704528" y="2060848"/>
              <a:ext cx="8568952" cy="4464496"/>
            </a:xfrm>
            <a:prstGeom prst="roundRect">
              <a:avLst>
                <a:gd name="adj" fmla="val 0"/>
              </a:avLst>
            </a:prstGeom>
            <a:solidFill>
              <a:srgbClr val="E7ED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6" name="図 25"/>
            <p:cNvPicPr>
              <a:picLocks noChangeAspect="1"/>
            </p:cNvPicPr>
            <p:nvPr/>
          </p:nvPicPr>
          <p:blipFill>
            <a:blip r:embed="rId3"/>
            <a:stretch>
              <a:fillRect/>
            </a:stretch>
          </p:blipFill>
          <p:spPr>
            <a:xfrm>
              <a:off x="920552" y="2204864"/>
              <a:ext cx="4721668" cy="3460114"/>
            </a:xfrm>
            <a:prstGeom prst="rect">
              <a:avLst/>
            </a:prstGeom>
            <a:solidFill>
              <a:schemeClr val="accent4"/>
            </a:solidFill>
            <a:ln>
              <a:solidFill>
                <a:schemeClr val="accent4"/>
              </a:solidFill>
            </a:ln>
          </p:spPr>
        </p:pic>
        <p:pic>
          <p:nvPicPr>
            <p:cNvPr id="25" name="図 24"/>
            <p:cNvPicPr>
              <a:picLocks noChangeAspect="1"/>
            </p:cNvPicPr>
            <p:nvPr/>
          </p:nvPicPr>
          <p:blipFill>
            <a:blip r:embed="rId4"/>
            <a:stretch>
              <a:fillRect/>
            </a:stretch>
          </p:blipFill>
          <p:spPr>
            <a:xfrm>
              <a:off x="4376936" y="2492896"/>
              <a:ext cx="4728914" cy="3956937"/>
            </a:xfrm>
            <a:prstGeom prst="rect">
              <a:avLst/>
            </a:prstGeom>
            <a:ln>
              <a:solidFill>
                <a:schemeClr val="accent4"/>
              </a:solidFill>
            </a:ln>
          </p:spPr>
        </p:pic>
        <p:sp>
          <p:nvSpPr>
            <p:cNvPr id="3" name="正方形/長方形 2"/>
            <p:cNvSpPr/>
            <p:nvPr/>
          </p:nvSpPr>
          <p:spPr>
            <a:xfrm>
              <a:off x="8193360" y="3934920"/>
              <a:ext cx="288032" cy="286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正方形/長方形 6"/>
            <p:cNvSpPr/>
            <p:nvPr/>
          </p:nvSpPr>
          <p:spPr>
            <a:xfrm>
              <a:off x="8193360" y="6093296"/>
              <a:ext cx="288032" cy="142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911008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角丸四角形 49"/>
          <p:cNvSpPr/>
          <p:nvPr/>
        </p:nvSpPr>
        <p:spPr>
          <a:xfrm>
            <a:off x="1408224" y="807464"/>
            <a:ext cx="9368296" cy="3779668"/>
          </a:xfrm>
          <a:prstGeom prst="roundRect">
            <a:avLst>
              <a:gd name="adj" fmla="val 0"/>
            </a:avLst>
          </a:prstGeom>
          <a:solidFill>
            <a:srgbClr val="E7ED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408226" y="202490"/>
            <a:ext cx="902811" cy="523220"/>
          </a:xfrm>
        </p:spPr>
        <p:txBody>
          <a:bodyPr/>
          <a:lstStyle/>
          <a:p>
            <a:r>
              <a:rPr lang="ja-JP" altLang="en-US" dirty="0"/>
              <a:t>概要</a:t>
            </a:r>
            <a:endParaRPr kumimoji="1" lang="ja-JP" altLang="en-US" dirty="0"/>
          </a:p>
        </p:txBody>
      </p:sp>
      <p:pic>
        <p:nvPicPr>
          <p:cNvPr id="27" name="図 26"/>
          <p:cNvPicPr>
            <a:picLocks noChangeAspect="1"/>
          </p:cNvPicPr>
          <p:nvPr/>
        </p:nvPicPr>
        <p:blipFill>
          <a:blip r:embed="rId3"/>
          <a:stretch>
            <a:fillRect/>
          </a:stretch>
        </p:blipFill>
        <p:spPr>
          <a:xfrm>
            <a:off x="6425542" y="2166927"/>
            <a:ext cx="3473938" cy="2199144"/>
          </a:xfrm>
          <a:prstGeom prst="rect">
            <a:avLst/>
          </a:prstGeom>
          <a:ln>
            <a:solidFill>
              <a:schemeClr val="bg2">
                <a:lumMod val="75000"/>
              </a:schemeClr>
            </a:solidFill>
          </a:ln>
        </p:spPr>
      </p:pic>
      <p:sp>
        <p:nvSpPr>
          <p:cNvPr id="29" name="正方形/長方形 28"/>
          <p:cNvSpPr/>
          <p:nvPr/>
        </p:nvSpPr>
        <p:spPr>
          <a:xfrm>
            <a:off x="5592552" y="1088882"/>
            <a:ext cx="1601498" cy="369332"/>
          </a:xfrm>
          <a:prstGeom prst="rect">
            <a:avLst/>
          </a:prstGeom>
        </p:spPr>
        <p:txBody>
          <a:bodyPr wrap="square">
            <a:spAutoFit/>
          </a:bodyPr>
          <a:lstStyle/>
          <a:p>
            <a:r>
              <a:rPr lang="en-US" altLang="ja-JP" dirty="0">
                <a:latin typeface="+mn-ea"/>
              </a:rPr>
              <a:t>AI</a:t>
            </a:r>
            <a:r>
              <a:rPr lang="ja-JP" altLang="en-US" dirty="0">
                <a:latin typeface="+mn-ea"/>
              </a:rPr>
              <a:t>解析</a:t>
            </a:r>
            <a:endParaRPr lang="en-US" altLang="zh-TW" dirty="0">
              <a:latin typeface="+mn-ea"/>
            </a:endParaRPr>
          </a:p>
        </p:txBody>
      </p:sp>
      <p:pic>
        <p:nvPicPr>
          <p:cNvPr id="30" name="Graphic 12">
            <a:extLst>
              <a:ext uri="{FF2B5EF4-FFF2-40B4-BE49-F238E27FC236}">
                <a16:creationId xmlns="" xmlns:a16="http://schemas.microsoft.com/office/drawing/2014/main" id="{6126B0F3-5EE7-1D42-B391-C817DF3148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677" y="11276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正方形/長方形 30">
            <a:extLst>
              <a:ext uri="{FF2B5EF4-FFF2-40B4-BE49-F238E27FC236}">
                <a16:creationId xmlns="" xmlns:a16="http://schemas.microsoft.com/office/drawing/2014/main" id="{D2257120-8182-5597-F4D0-F89D960DD3DD}"/>
              </a:ext>
            </a:extLst>
          </p:cNvPr>
          <p:cNvSpPr/>
          <p:nvPr/>
        </p:nvSpPr>
        <p:spPr>
          <a:xfrm>
            <a:off x="5592553" y="1052737"/>
            <a:ext cx="1544477" cy="10178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図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259" y="2253990"/>
            <a:ext cx="1293828" cy="1293828"/>
          </a:xfrm>
          <a:prstGeom prst="rect">
            <a:avLst/>
          </a:prstGeom>
        </p:spPr>
      </p:pic>
      <p:pic>
        <p:nvPicPr>
          <p:cNvPr id="33" name="図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2086" y="1422398"/>
            <a:ext cx="471916" cy="585239"/>
          </a:xfrm>
          <a:prstGeom prst="rect">
            <a:avLst/>
          </a:prstGeom>
        </p:spPr>
      </p:pic>
      <p:pic>
        <p:nvPicPr>
          <p:cNvPr id="34" name="図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4908226" y="1528855"/>
            <a:ext cx="707999" cy="707999"/>
          </a:xfrm>
          <a:prstGeom prst="rect">
            <a:avLst/>
          </a:prstGeom>
        </p:spPr>
      </p:pic>
      <p:sp>
        <p:nvSpPr>
          <p:cNvPr id="35" name="正方形/長方形 34"/>
          <p:cNvSpPr/>
          <p:nvPr/>
        </p:nvSpPr>
        <p:spPr>
          <a:xfrm>
            <a:off x="4302424" y="3516554"/>
            <a:ext cx="1601498" cy="369332"/>
          </a:xfrm>
          <a:prstGeom prst="rect">
            <a:avLst/>
          </a:prstGeom>
        </p:spPr>
        <p:txBody>
          <a:bodyPr wrap="square">
            <a:spAutoFit/>
          </a:bodyPr>
          <a:lstStyle/>
          <a:p>
            <a:r>
              <a:rPr lang="ja-JP" altLang="en-US" dirty="0">
                <a:latin typeface="+mn-ea"/>
              </a:rPr>
              <a:t>アップロード</a:t>
            </a:r>
            <a:endParaRPr lang="en-US" altLang="zh-TW" dirty="0">
              <a:latin typeface="+mn-ea"/>
            </a:endParaRPr>
          </a:p>
        </p:txBody>
      </p:sp>
      <p:pic>
        <p:nvPicPr>
          <p:cNvPr id="36" name="図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4418" y="1550170"/>
            <a:ext cx="707999" cy="707999"/>
          </a:xfrm>
          <a:prstGeom prst="rect">
            <a:avLst/>
          </a:prstGeom>
        </p:spPr>
      </p:pic>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7733" y="2886511"/>
            <a:ext cx="826800" cy="1479561"/>
          </a:xfrm>
          <a:prstGeom prst="rect">
            <a:avLst/>
          </a:prstGeom>
        </p:spPr>
      </p:pic>
      <p:sp>
        <p:nvSpPr>
          <p:cNvPr id="38" name="正方形/長方形 37"/>
          <p:cNvSpPr/>
          <p:nvPr/>
        </p:nvSpPr>
        <p:spPr>
          <a:xfrm>
            <a:off x="7833598" y="1658497"/>
            <a:ext cx="2102772" cy="369332"/>
          </a:xfrm>
          <a:prstGeom prst="rect">
            <a:avLst/>
          </a:prstGeom>
        </p:spPr>
        <p:txBody>
          <a:bodyPr wrap="square">
            <a:spAutoFit/>
          </a:bodyPr>
          <a:lstStyle/>
          <a:p>
            <a:r>
              <a:rPr lang="ja-JP" altLang="en-US" dirty="0">
                <a:latin typeface="+mn-ea"/>
              </a:rPr>
              <a:t>危険運転のみ抽出</a:t>
            </a:r>
            <a:endParaRPr lang="en-US" altLang="zh-TW" dirty="0">
              <a:latin typeface="+mn-ea"/>
            </a:endParaRPr>
          </a:p>
        </p:txBody>
      </p:sp>
      <p:pic>
        <p:nvPicPr>
          <p:cNvPr id="39"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40025" y="11119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39"/>
          <p:cNvSpPr txBox="1"/>
          <p:nvPr/>
        </p:nvSpPr>
        <p:spPr>
          <a:xfrm>
            <a:off x="1415480" y="3152882"/>
            <a:ext cx="1265646" cy="261610"/>
          </a:xfrm>
          <a:prstGeom prst="rect">
            <a:avLst/>
          </a:prstGeom>
          <a:noFill/>
        </p:spPr>
        <p:txBody>
          <a:bodyPr wrap="square" rtlCol="0">
            <a:spAutoFit/>
          </a:bodyPr>
          <a:lstStyle/>
          <a:p>
            <a:r>
              <a:rPr lang="ja-JP" altLang="en-US" sz="1100" dirty="0"/>
              <a:t>フォークリフト</a:t>
            </a:r>
          </a:p>
        </p:txBody>
      </p:sp>
      <p:cxnSp>
        <p:nvCxnSpPr>
          <p:cNvPr id="46" name="直線矢印コネクタ 45"/>
          <p:cNvCxnSpPr/>
          <p:nvPr/>
        </p:nvCxnSpPr>
        <p:spPr>
          <a:xfrm>
            <a:off x="2823545" y="3028014"/>
            <a:ext cx="72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62390" y="245286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グループ化 50"/>
          <p:cNvGrpSpPr/>
          <p:nvPr/>
        </p:nvGrpSpPr>
        <p:grpSpPr>
          <a:xfrm>
            <a:off x="3287689" y="4752962"/>
            <a:ext cx="5114725" cy="459734"/>
            <a:chOff x="1849434" y="5204144"/>
            <a:chExt cx="5114725" cy="459734"/>
          </a:xfrm>
        </p:grpSpPr>
        <p:sp>
          <p:nvSpPr>
            <p:cNvPr id="52" name="テキスト プレースホルダー 1"/>
            <p:cNvSpPr txBox="1">
              <a:spLocks/>
            </p:cNvSpPr>
            <p:nvPr/>
          </p:nvSpPr>
          <p:spPr>
            <a:xfrm>
              <a:off x="2067615" y="5204144"/>
              <a:ext cx="4896544"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sz="2800" b="1" dirty="0">
                  <a:solidFill>
                    <a:srgbClr val="0070C0"/>
                  </a:solidFill>
                </a:rPr>
                <a:t>危険運転候補を一覧で表示</a:t>
              </a:r>
            </a:p>
          </p:txBody>
        </p:sp>
        <p:sp>
          <p:nvSpPr>
            <p:cNvPr id="53" name="二等辺三角形 52"/>
            <p:cNvSpPr/>
            <p:nvPr/>
          </p:nvSpPr>
          <p:spPr>
            <a:xfrm rot="5400000">
              <a:off x="1849434" y="5323105"/>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4" name="グループ化 53"/>
          <p:cNvGrpSpPr/>
          <p:nvPr/>
        </p:nvGrpSpPr>
        <p:grpSpPr>
          <a:xfrm>
            <a:off x="3287689" y="5401034"/>
            <a:ext cx="5690789" cy="459734"/>
            <a:chOff x="1849434" y="5204144"/>
            <a:chExt cx="5690789" cy="459734"/>
          </a:xfrm>
        </p:grpSpPr>
        <p:sp>
          <p:nvSpPr>
            <p:cNvPr id="55" name="テキスト プレースホルダー 1"/>
            <p:cNvSpPr txBox="1">
              <a:spLocks/>
            </p:cNvSpPr>
            <p:nvPr/>
          </p:nvSpPr>
          <p:spPr>
            <a:xfrm>
              <a:off x="2067615" y="5204144"/>
              <a:ext cx="5472608"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sz="2800" b="1" dirty="0">
                  <a:solidFill>
                    <a:srgbClr val="0070C0"/>
                  </a:solidFill>
                </a:rPr>
                <a:t>何もないシーンを見る必要なし</a:t>
              </a:r>
            </a:p>
          </p:txBody>
        </p:sp>
        <p:sp>
          <p:nvSpPr>
            <p:cNvPr id="56" name="二等辺三角形 55"/>
            <p:cNvSpPr/>
            <p:nvPr/>
          </p:nvSpPr>
          <p:spPr>
            <a:xfrm rot="5400000">
              <a:off x="1849434" y="5309866"/>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7" name="グループ化 56"/>
          <p:cNvGrpSpPr/>
          <p:nvPr/>
        </p:nvGrpSpPr>
        <p:grpSpPr>
          <a:xfrm>
            <a:off x="3293194" y="5982199"/>
            <a:ext cx="6825645" cy="459734"/>
            <a:chOff x="1854939" y="5204144"/>
            <a:chExt cx="6825645" cy="459734"/>
          </a:xfrm>
        </p:grpSpPr>
        <p:sp>
          <p:nvSpPr>
            <p:cNvPr id="58" name="テキスト プレースホルダー 1"/>
            <p:cNvSpPr txBox="1">
              <a:spLocks/>
            </p:cNvSpPr>
            <p:nvPr/>
          </p:nvSpPr>
          <p:spPr>
            <a:xfrm>
              <a:off x="2074145" y="5204144"/>
              <a:ext cx="6606439"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sz="2800" b="1" dirty="0">
                  <a:solidFill>
                    <a:srgbClr val="0070C0"/>
                  </a:solidFill>
                </a:rPr>
                <a:t>抽出動画をピンポイントで指導に活用</a:t>
              </a:r>
            </a:p>
          </p:txBody>
        </p:sp>
        <p:sp>
          <p:nvSpPr>
            <p:cNvPr id="59" name="二等辺三角形 58"/>
            <p:cNvSpPr/>
            <p:nvPr/>
          </p:nvSpPr>
          <p:spPr>
            <a:xfrm rot="5400000">
              <a:off x="1854939" y="5325617"/>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9" name="正方形/長方形 48"/>
          <p:cNvSpPr/>
          <p:nvPr/>
        </p:nvSpPr>
        <p:spPr>
          <a:xfrm>
            <a:off x="9073156" y="3107780"/>
            <a:ext cx="288032" cy="218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テキスト ボックス 59"/>
          <p:cNvSpPr txBox="1"/>
          <p:nvPr/>
        </p:nvSpPr>
        <p:spPr>
          <a:xfrm>
            <a:off x="3105336" y="2103476"/>
            <a:ext cx="1552682" cy="338554"/>
          </a:xfrm>
          <a:prstGeom prst="rect">
            <a:avLst/>
          </a:prstGeom>
          <a:noFill/>
        </p:spPr>
        <p:txBody>
          <a:bodyPr wrap="square" rtlCol="0">
            <a:spAutoFit/>
          </a:bodyPr>
          <a:lstStyle/>
          <a:p>
            <a:r>
              <a:rPr lang="ja-JP" altLang="en-US" sz="1600" b="1" dirty="0"/>
              <a:t>動画抜き取り</a:t>
            </a:r>
          </a:p>
        </p:txBody>
      </p:sp>
      <p:grpSp>
        <p:nvGrpSpPr>
          <p:cNvPr id="61" name="グループ化 60"/>
          <p:cNvGrpSpPr/>
          <p:nvPr/>
        </p:nvGrpSpPr>
        <p:grpSpPr>
          <a:xfrm>
            <a:off x="1738505" y="2375370"/>
            <a:ext cx="641449" cy="652645"/>
            <a:chOff x="6771604" y="1216397"/>
            <a:chExt cx="936906" cy="1093904"/>
          </a:xfrm>
        </p:grpSpPr>
        <p:pic>
          <p:nvPicPr>
            <p:cNvPr id="62" name="図 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5970" y="1216397"/>
              <a:ext cx="373411" cy="373411"/>
            </a:xfrm>
            <a:prstGeom prst="rect">
              <a:avLst/>
            </a:prstGeom>
          </p:spPr>
        </p:pic>
        <p:pic>
          <p:nvPicPr>
            <p:cNvPr id="63" name="図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1604" y="1376774"/>
              <a:ext cx="936906" cy="933527"/>
            </a:xfrm>
            <a:prstGeom prst="rect">
              <a:avLst/>
            </a:prstGeom>
          </p:spPr>
        </p:pic>
      </p:grpSp>
    </p:spTree>
    <p:extLst>
      <p:ext uri="{BB962C8B-B14F-4D97-AF65-F5344CB8AC3E}">
        <p14:creationId xmlns:p14="http://schemas.microsoft.com/office/powerpoint/2010/main" val="1632285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p:cNvSpPr/>
          <p:nvPr/>
        </p:nvSpPr>
        <p:spPr>
          <a:xfrm>
            <a:off x="7030172" y="1340768"/>
            <a:ext cx="3746348" cy="2450984"/>
          </a:xfrm>
          <a:prstGeom prst="rect">
            <a:avLst/>
          </a:prstGeom>
          <a:solidFill>
            <a:srgbClr val="FFF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正方形/長方形 21"/>
          <p:cNvSpPr/>
          <p:nvPr/>
        </p:nvSpPr>
        <p:spPr>
          <a:xfrm>
            <a:off x="5445996" y="3962854"/>
            <a:ext cx="5326979" cy="2011642"/>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正方形/長方形 20"/>
          <p:cNvSpPr/>
          <p:nvPr/>
        </p:nvSpPr>
        <p:spPr>
          <a:xfrm>
            <a:off x="1440157" y="3164082"/>
            <a:ext cx="3850693" cy="2427225"/>
          </a:xfrm>
          <a:prstGeom prst="rect">
            <a:avLst/>
          </a:prstGeom>
          <a:solidFill>
            <a:srgbClr val="E7F4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正方形/長方形 8"/>
          <p:cNvSpPr/>
          <p:nvPr/>
        </p:nvSpPr>
        <p:spPr>
          <a:xfrm>
            <a:off x="1440156" y="954065"/>
            <a:ext cx="5373992" cy="1991212"/>
          </a:xfrm>
          <a:prstGeom prst="rect">
            <a:avLst/>
          </a:prstGeom>
          <a:solidFill>
            <a:srgbClr val="E1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408226" y="202490"/>
            <a:ext cx="1620957" cy="523220"/>
          </a:xfrm>
        </p:spPr>
        <p:txBody>
          <a:bodyPr/>
          <a:lstStyle/>
          <a:p>
            <a:r>
              <a:rPr lang="ja-JP" altLang="en-US" dirty="0"/>
              <a:t>使用技術</a:t>
            </a:r>
            <a:endParaRPr kumimoji="1" lang="ja-JP" altLang="en-US" dirty="0"/>
          </a:p>
        </p:txBody>
      </p:sp>
      <p:grpSp>
        <p:nvGrpSpPr>
          <p:cNvPr id="5" name="グループ化 4"/>
          <p:cNvGrpSpPr/>
          <p:nvPr/>
        </p:nvGrpSpPr>
        <p:grpSpPr>
          <a:xfrm>
            <a:off x="2639616" y="6021288"/>
            <a:ext cx="7488832" cy="459734"/>
            <a:chOff x="1630996" y="6053436"/>
            <a:chExt cx="7488832" cy="459734"/>
          </a:xfrm>
        </p:grpSpPr>
        <p:sp>
          <p:nvSpPr>
            <p:cNvPr id="7" name="テキスト プレースホルダー 1"/>
            <p:cNvSpPr txBox="1">
              <a:spLocks/>
            </p:cNvSpPr>
            <p:nvPr/>
          </p:nvSpPr>
          <p:spPr>
            <a:xfrm>
              <a:off x="1847020" y="6053436"/>
              <a:ext cx="7272808"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en-US" altLang="ja-JP" sz="2800" b="1" dirty="0">
                  <a:solidFill>
                    <a:srgbClr val="0070C0"/>
                  </a:solidFill>
                </a:rPr>
                <a:t>AI</a:t>
              </a:r>
              <a:r>
                <a:rPr lang="ja-JP" altLang="en-US" sz="2800" b="1" dirty="0">
                  <a:solidFill>
                    <a:srgbClr val="0070C0"/>
                  </a:solidFill>
                </a:rPr>
                <a:t>が運転状況を解析し自動的に危険を抽出</a:t>
              </a:r>
            </a:p>
          </p:txBody>
        </p:sp>
        <p:sp>
          <p:nvSpPr>
            <p:cNvPr id="6" name="二等辺三角形 5"/>
            <p:cNvSpPr/>
            <p:nvPr/>
          </p:nvSpPr>
          <p:spPr>
            <a:xfrm rot="5400000">
              <a:off x="1630996" y="6144010"/>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pic>
        <p:nvPicPr>
          <p:cNvPr id="8" name="図 7"/>
          <p:cNvPicPr>
            <a:picLocks noChangeAspect="1"/>
          </p:cNvPicPr>
          <p:nvPr/>
        </p:nvPicPr>
        <p:blipFill>
          <a:blip r:embed="rId3"/>
          <a:stretch>
            <a:fillRect/>
          </a:stretch>
        </p:blipFill>
        <p:spPr>
          <a:xfrm>
            <a:off x="1559894" y="1047426"/>
            <a:ext cx="5128594" cy="1436006"/>
          </a:xfrm>
          <a:prstGeom prst="rect">
            <a:avLst/>
          </a:prstGeom>
        </p:spPr>
      </p:pic>
      <p:pic>
        <p:nvPicPr>
          <p:cNvPr id="13" name="図 12"/>
          <p:cNvPicPr>
            <a:picLocks noChangeAspect="1"/>
          </p:cNvPicPr>
          <p:nvPr/>
        </p:nvPicPr>
        <p:blipFill>
          <a:blip r:embed="rId4"/>
          <a:stretch>
            <a:fillRect/>
          </a:stretch>
        </p:blipFill>
        <p:spPr>
          <a:xfrm>
            <a:off x="5586840" y="4040212"/>
            <a:ext cx="5077376" cy="1522576"/>
          </a:xfrm>
          <a:prstGeom prst="rect">
            <a:avLst/>
          </a:prstGeom>
        </p:spPr>
      </p:pic>
      <p:pic>
        <p:nvPicPr>
          <p:cNvPr id="3" name="図 2"/>
          <p:cNvPicPr>
            <a:picLocks noChangeAspect="1"/>
          </p:cNvPicPr>
          <p:nvPr/>
        </p:nvPicPr>
        <p:blipFill>
          <a:blip r:embed="rId5"/>
          <a:stretch>
            <a:fillRect/>
          </a:stretch>
        </p:blipFill>
        <p:spPr>
          <a:xfrm>
            <a:off x="1569220" y="3198077"/>
            <a:ext cx="3556684" cy="1978948"/>
          </a:xfrm>
          <a:prstGeom prst="rect">
            <a:avLst/>
          </a:prstGeom>
        </p:spPr>
      </p:pic>
      <p:pic>
        <p:nvPicPr>
          <p:cNvPr id="4" name="図 3"/>
          <p:cNvPicPr>
            <a:picLocks noChangeAspect="1"/>
          </p:cNvPicPr>
          <p:nvPr/>
        </p:nvPicPr>
        <p:blipFill>
          <a:blip r:embed="rId6"/>
          <a:stretch>
            <a:fillRect/>
          </a:stretch>
        </p:blipFill>
        <p:spPr>
          <a:xfrm>
            <a:off x="7163058" y="1506662"/>
            <a:ext cx="3501159" cy="1946053"/>
          </a:xfrm>
          <a:prstGeom prst="rect">
            <a:avLst/>
          </a:prstGeom>
        </p:spPr>
      </p:pic>
      <p:sp>
        <p:nvSpPr>
          <p:cNvPr id="12" name="テキスト プレースホルダー 1"/>
          <p:cNvSpPr txBox="1">
            <a:spLocks/>
          </p:cNvSpPr>
          <p:nvPr/>
        </p:nvSpPr>
        <p:spPr>
          <a:xfrm>
            <a:off x="7246196" y="1606251"/>
            <a:ext cx="1219586" cy="306820"/>
          </a:xfrm>
          <a:prstGeom prst="rect">
            <a:avLst/>
          </a:prstGeom>
          <a:solidFill>
            <a:schemeClr val="bg1"/>
          </a:solidFill>
        </p:spPr>
        <p:txBody>
          <a:bodyPr anchor="t"/>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特徴抽出</a:t>
            </a:r>
          </a:p>
        </p:txBody>
      </p:sp>
      <p:sp>
        <p:nvSpPr>
          <p:cNvPr id="16" name="テキスト プレースホルダー 1"/>
          <p:cNvSpPr txBox="1">
            <a:spLocks/>
          </p:cNvSpPr>
          <p:nvPr/>
        </p:nvSpPr>
        <p:spPr>
          <a:xfrm>
            <a:off x="1599984" y="1076107"/>
            <a:ext cx="1264430" cy="310007"/>
          </a:xfrm>
          <a:prstGeom prst="rect">
            <a:avLst/>
          </a:prstGeom>
          <a:solidFill>
            <a:schemeClr val="bg1"/>
          </a:solidFill>
        </p:spPr>
        <p:txBody>
          <a:bodyPr anchor="t"/>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物体検出</a:t>
            </a:r>
          </a:p>
        </p:txBody>
      </p:sp>
      <p:sp>
        <p:nvSpPr>
          <p:cNvPr id="14" name="テキスト プレースホルダー 1"/>
          <p:cNvSpPr txBox="1">
            <a:spLocks/>
          </p:cNvSpPr>
          <p:nvPr/>
        </p:nvSpPr>
        <p:spPr>
          <a:xfrm>
            <a:off x="1641228" y="3288049"/>
            <a:ext cx="1224136" cy="310007"/>
          </a:xfrm>
          <a:prstGeom prst="rect">
            <a:avLst/>
          </a:prstGeom>
          <a:solidFill>
            <a:schemeClr val="bg1"/>
          </a:solidFill>
        </p:spPr>
        <p:txBody>
          <a:bodyPr anchor="t"/>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骨格推定</a:t>
            </a:r>
          </a:p>
        </p:txBody>
      </p:sp>
      <p:sp>
        <p:nvSpPr>
          <p:cNvPr id="15" name="テキスト プレースホルダー 1"/>
          <p:cNvSpPr txBox="1">
            <a:spLocks/>
          </p:cNvSpPr>
          <p:nvPr/>
        </p:nvSpPr>
        <p:spPr>
          <a:xfrm>
            <a:off x="5938921" y="4189860"/>
            <a:ext cx="1224136" cy="310007"/>
          </a:xfrm>
          <a:prstGeom prst="rect">
            <a:avLst/>
          </a:prstGeom>
          <a:solidFill>
            <a:schemeClr val="bg1"/>
          </a:solidFill>
        </p:spPr>
        <p:txBody>
          <a:bodyPr anchor="t"/>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深度推定</a:t>
            </a:r>
          </a:p>
        </p:txBody>
      </p:sp>
      <p:sp>
        <p:nvSpPr>
          <p:cNvPr id="17" name="テキスト プレースホルダー 1"/>
          <p:cNvSpPr txBox="1">
            <a:spLocks/>
          </p:cNvSpPr>
          <p:nvPr/>
        </p:nvSpPr>
        <p:spPr>
          <a:xfrm>
            <a:off x="2257563" y="2537218"/>
            <a:ext cx="3814811"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人やヘルメットの向きを判定</a:t>
            </a:r>
          </a:p>
        </p:txBody>
      </p:sp>
      <p:sp>
        <p:nvSpPr>
          <p:cNvPr id="18" name="テキスト プレースホルダー 1"/>
          <p:cNvSpPr txBox="1">
            <a:spLocks/>
          </p:cNvSpPr>
          <p:nvPr/>
        </p:nvSpPr>
        <p:spPr>
          <a:xfrm>
            <a:off x="1440157" y="5193628"/>
            <a:ext cx="3814811"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骨格から後方確認を判定</a:t>
            </a:r>
          </a:p>
        </p:txBody>
      </p:sp>
      <p:sp>
        <p:nvSpPr>
          <p:cNvPr id="19" name="テキスト プレースホルダー 1"/>
          <p:cNvSpPr txBox="1">
            <a:spLocks/>
          </p:cNvSpPr>
          <p:nvPr/>
        </p:nvSpPr>
        <p:spPr>
          <a:xfrm>
            <a:off x="6310093" y="5591307"/>
            <a:ext cx="3814811"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積載物の有無を判定</a:t>
            </a:r>
          </a:p>
        </p:txBody>
      </p:sp>
      <p:sp>
        <p:nvSpPr>
          <p:cNvPr id="20" name="テキスト プレースホルダー 1"/>
          <p:cNvSpPr txBox="1">
            <a:spLocks/>
          </p:cNvSpPr>
          <p:nvPr/>
        </p:nvSpPr>
        <p:spPr>
          <a:xfrm>
            <a:off x="6958165" y="3437838"/>
            <a:ext cx="3814811"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移動方向を判定</a:t>
            </a:r>
          </a:p>
        </p:txBody>
      </p:sp>
    </p:spTree>
    <p:extLst>
      <p:ext uri="{BB962C8B-B14F-4D97-AF65-F5344CB8AC3E}">
        <p14:creationId xmlns:p14="http://schemas.microsoft.com/office/powerpoint/2010/main" val="484850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角丸四角形 87"/>
          <p:cNvSpPr/>
          <p:nvPr/>
        </p:nvSpPr>
        <p:spPr>
          <a:xfrm>
            <a:off x="1453446" y="1225611"/>
            <a:ext cx="9361040" cy="4149323"/>
          </a:xfrm>
          <a:prstGeom prst="roundRect">
            <a:avLst>
              <a:gd name="adj" fmla="val 0"/>
            </a:avLst>
          </a:prstGeom>
          <a:solidFill>
            <a:srgbClr val="E7ED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408225" y="202490"/>
            <a:ext cx="2339102" cy="523220"/>
          </a:xfrm>
        </p:spPr>
        <p:txBody>
          <a:bodyPr/>
          <a:lstStyle/>
          <a:p>
            <a:r>
              <a:rPr lang="ja-JP" altLang="en-US" dirty="0"/>
              <a:t>検出可能項目</a:t>
            </a:r>
            <a:endParaRPr kumimoji="1" lang="ja-JP" altLang="en-US" dirty="0"/>
          </a:p>
        </p:txBody>
      </p:sp>
      <p:grpSp>
        <p:nvGrpSpPr>
          <p:cNvPr id="5" name="グループ化 4"/>
          <p:cNvGrpSpPr/>
          <p:nvPr/>
        </p:nvGrpSpPr>
        <p:grpSpPr>
          <a:xfrm>
            <a:off x="2617640" y="5736015"/>
            <a:ext cx="8014864" cy="459734"/>
            <a:chOff x="707040" y="5702718"/>
            <a:chExt cx="8781758" cy="459734"/>
          </a:xfrm>
        </p:grpSpPr>
        <p:sp>
          <p:nvSpPr>
            <p:cNvPr id="16" name="テキスト プレースホルダー 1"/>
            <p:cNvSpPr txBox="1">
              <a:spLocks/>
            </p:cNvSpPr>
            <p:nvPr/>
          </p:nvSpPr>
          <p:spPr>
            <a:xfrm>
              <a:off x="923039" y="5702718"/>
              <a:ext cx="8565759"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sz="2800" b="1" dirty="0">
                  <a:solidFill>
                    <a:srgbClr val="0070C0"/>
                  </a:solidFill>
                </a:rPr>
                <a:t>危険運転</a:t>
              </a:r>
              <a:r>
                <a:rPr lang="en-US" altLang="ja-JP" sz="2800" b="1" dirty="0">
                  <a:solidFill>
                    <a:srgbClr val="0070C0"/>
                  </a:solidFill>
                </a:rPr>
                <a:t>2</a:t>
              </a:r>
              <a:r>
                <a:rPr lang="ja-JP" altLang="en-US" sz="2800" b="1" dirty="0">
                  <a:solidFill>
                    <a:srgbClr val="0070C0"/>
                  </a:solidFill>
                </a:rPr>
                <a:t>種・要注意運転</a:t>
              </a:r>
              <a:r>
                <a:rPr lang="en-US" altLang="ja-JP" sz="2800" b="1" dirty="0">
                  <a:solidFill>
                    <a:srgbClr val="0070C0"/>
                  </a:solidFill>
                </a:rPr>
                <a:t>3</a:t>
              </a:r>
              <a:r>
                <a:rPr lang="ja-JP" altLang="en-US" sz="2800" b="1" dirty="0">
                  <a:solidFill>
                    <a:srgbClr val="0070C0"/>
                  </a:solidFill>
                </a:rPr>
                <a:t>種を抽出可能</a:t>
              </a:r>
            </a:p>
          </p:txBody>
        </p:sp>
        <p:sp>
          <p:nvSpPr>
            <p:cNvPr id="6" name="二等辺三角形 5"/>
            <p:cNvSpPr/>
            <p:nvPr/>
          </p:nvSpPr>
          <p:spPr>
            <a:xfrm rot="5400000">
              <a:off x="707040" y="5783664"/>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aphicFrame>
        <p:nvGraphicFramePr>
          <p:cNvPr id="7" name="表 6"/>
          <p:cNvGraphicFramePr>
            <a:graphicFrameLocks noGrp="1"/>
          </p:cNvGraphicFramePr>
          <p:nvPr/>
        </p:nvGraphicFramePr>
        <p:xfrm>
          <a:off x="1752472" y="1225611"/>
          <a:ext cx="8736017" cy="4149323"/>
        </p:xfrm>
        <a:graphic>
          <a:graphicData uri="http://schemas.openxmlformats.org/drawingml/2006/table">
            <a:tbl>
              <a:tblPr/>
              <a:tblGrid>
                <a:gridCol w="1071398">
                  <a:extLst>
                    <a:ext uri="{9D8B030D-6E8A-4147-A177-3AD203B41FA5}">
                      <a16:colId xmlns="" xmlns:a16="http://schemas.microsoft.com/office/drawing/2014/main" val="292586306"/>
                    </a:ext>
                  </a:extLst>
                </a:gridCol>
                <a:gridCol w="823859">
                  <a:extLst>
                    <a:ext uri="{9D8B030D-6E8A-4147-A177-3AD203B41FA5}">
                      <a16:colId xmlns="" xmlns:a16="http://schemas.microsoft.com/office/drawing/2014/main" val="1187624442"/>
                    </a:ext>
                  </a:extLst>
                </a:gridCol>
                <a:gridCol w="2736304">
                  <a:extLst>
                    <a:ext uri="{9D8B030D-6E8A-4147-A177-3AD203B41FA5}">
                      <a16:colId xmlns="" xmlns:a16="http://schemas.microsoft.com/office/drawing/2014/main" val="1828733907"/>
                    </a:ext>
                  </a:extLst>
                </a:gridCol>
                <a:gridCol w="4104456">
                  <a:extLst>
                    <a:ext uri="{9D8B030D-6E8A-4147-A177-3AD203B41FA5}">
                      <a16:colId xmlns="" xmlns:a16="http://schemas.microsoft.com/office/drawing/2014/main" val="3649302944"/>
                    </a:ext>
                  </a:extLst>
                </a:gridCol>
              </a:tblGrid>
              <a:tr h="266652">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9273" marR="9273" marT="9273"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endParaRPr lang="ja-JP" altLang="en-US" sz="1100" b="0" i="0" u="none" strike="noStrike">
                        <a:solidFill>
                          <a:srgbClr val="000000"/>
                        </a:solidFill>
                        <a:effectLst/>
                        <a:latin typeface="游ゴシック" panose="020B0400000000000000" pitchFamily="50" charset="-128"/>
                        <a:ea typeface="游ゴシック" panose="020B0400000000000000" pitchFamily="50" charset="-128"/>
                      </a:endParaRPr>
                    </a:p>
                  </a:txBody>
                  <a:tcPr marL="9273" marR="9273" marT="9273"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　</a:t>
                      </a:r>
                    </a:p>
                  </a:txBody>
                  <a:tcPr marL="9273" marR="9273" marT="9273"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　</a:t>
                      </a:r>
                    </a:p>
                  </a:txBody>
                  <a:tcPr marL="9273" marR="9273" marT="9273"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70067214"/>
                  </a:ext>
                </a:extLst>
              </a:tr>
              <a:tr h="594839">
                <a:tc>
                  <a:txBody>
                    <a:bodyPr/>
                    <a:lstStyle/>
                    <a:p>
                      <a:pPr algn="ctr" rtl="0" fontAlgn="ctr"/>
                      <a:endParaRPr lang="zh-TW" altLang="en-US"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TW" altLang="en-US"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TW" altLang="en-US" sz="2000" b="1" i="0" u="none" strike="noStrike" dirty="0">
                          <a:solidFill>
                            <a:srgbClr val="333333"/>
                          </a:solidFill>
                          <a:effectLst/>
                          <a:latin typeface="メイリオ" panose="020B0604030504040204" pitchFamily="50" charset="-128"/>
                          <a:ea typeface="メイリオ" panose="020B0604030504040204" pitchFamily="50" charset="-128"/>
                        </a:rPr>
                        <a:t>検出可能項目</a:t>
                      </a:r>
                    </a:p>
                  </a:txBody>
                  <a:tcPr marL="9273" marR="9273" marT="9273"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状態</a:t>
                      </a:r>
                    </a:p>
                  </a:txBody>
                  <a:tcPr marL="9273" marR="9273" marT="9273"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365705213"/>
                  </a:ext>
                </a:extLst>
              </a:tr>
              <a:tr h="594839">
                <a:tc rowSpan="2">
                  <a:txBody>
                    <a:bodyPr/>
                    <a:lstStyle/>
                    <a:p>
                      <a:pPr algn="ctr" rtl="0" fontAlgn="ct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危険</a:t>
                      </a:r>
                    </a:p>
                  </a:txBody>
                  <a:tcPr marL="9273" marR="9273" marT="9273"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ja-JP" altLang="en-US"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高積み前進</a:t>
                      </a:r>
                    </a:p>
                  </a:txBody>
                  <a:tcPr marL="9273" marR="9273" marT="92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rtl="0" fontAlgn="ct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荷物を高く積んだ状態の前進</a:t>
                      </a:r>
                    </a:p>
                  </a:txBody>
                  <a:tcPr marL="9273" marR="9273" marT="9273"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 xmlns:a16="http://schemas.microsoft.com/office/drawing/2014/main" val="1716689344"/>
                  </a:ext>
                </a:extLst>
              </a:tr>
              <a:tr h="594839">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ja-JP" altLang="en-US"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ja-JP" altLang="en-US"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後方確認なし後退</a:t>
                      </a:r>
                    </a:p>
                  </a:txBody>
                  <a:tcPr marL="9273" marR="9273" marT="9273"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一定以上後方確認なしで運転</a:t>
                      </a:r>
                      <a:endParaRPr lang="en-US" altLang="ja-JP"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487133888"/>
                  </a:ext>
                </a:extLst>
              </a:tr>
              <a:tr h="594839">
                <a:tc row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要注意</a:t>
                      </a:r>
                    </a:p>
                  </a:txBody>
                  <a:tcPr marL="9273" marR="9273" marT="9273" marB="0" anchor="ctr">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ja-JP" altLang="en-US"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後方確認なし発進</a:t>
                      </a:r>
                    </a:p>
                  </a:txBody>
                  <a:tcPr marL="9273" marR="9273" marT="9273"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発進前に後方確認がない</a:t>
                      </a:r>
                    </a:p>
                  </a:txBody>
                  <a:tcPr marL="9273" marR="9273" marT="9273"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 xmlns:a16="http://schemas.microsoft.com/office/drawing/2014/main" val="2146421339"/>
                  </a:ext>
                </a:extLst>
              </a:tr>
              <a:tr h="594839">
                <a:tc vMerge="1">
                  <a:txBody>
                    <a:bodyPr/>
                    <a:lstStyle/>
                    <a:p>
                      <a:pPr algn="ctr" rtl="0" fontAlgn="ctr"/>
                      <a:endParaRPr lang="ja-JP" altLang="en-US"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a:noFill/>
                    </a:lnT>
                    <a:lnB>
                      <a:noFill/>
                    </a:lnB>
                  </a:tcPr>
                </a:tc>
                <a:tc>
                  <a:txBody>
                    <a:bodyPr/>
                    <a:lstStyle/>
                    <a:p>
                      <a:pPr algn="ctr" rtl="0" fontAlgn="ctr"/>
                      <a:endParaRPr lang="ja-JP" altLang="en-US"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a:noFill/>
                    </a:lnT>
                    <a:lnB>
                      <a:noFill/>
                    </a:lnB>
                  </a:tcPr>
                </a:tc>
                <a:tc>
                  <a:txBody>
                    <a:bodyPr/>
                    <a:lstStyle/>
                    <a:p>
                      <a:pPr algn="ctr" rtl="0" fontAlgn="ct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歩行者接近</a:t>
                      </a:r>
                    </a:p>
                  </a:txBody>
                  <a:tcPr marL="9273" marR="9273" marT="9273" marB="0" anchor="ctr">
                    <a:lnL>
                      <a:noFill/>
                    </a:lnL>
                    <a:lnR>
                      <a:noFill/>
                    </a:lnR>
                    <a:lnT>
                      <a:noFill/>
                    </a:lnT>
                    <a:lnB>
                      <a:noFill/>
                    </a:lnB>
                  </a:tcPr>
                </a:tc>
                <a:tc>
                  <a:txBody>
                    <a:bodyPr/>
                    <a:lstStyle/>
                    <a:p>
                      <a:pPr algn="ctr" rtl="0" fontAlgn="ct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移動中周囲に歩行者が接近</a:t>
                      </a:r>
                    </a:p>
                  </a:txBody>
                  <a:tcPr marL="9273" marR="9273" marT="9273" marB="0" anchor="ctr">
                    <a:lnL>
                      <a:noFill/>
                    </a:lnL>
                    <a:lnR>
                      <a:noFill/>
                    </a:lnR>
                    <a:lnT>
                      <a:noFill/>
                    </a:lnT>
                    <a:lnB>
                      <a:noFill/>
                    </a:lnB>
                  </a:tcPr>
                </a:tc>
                <a:extLst>
                  <a:ext uri="{0D108BD9-81ED-4DB2-BD59-A6C34878D82A}">
                    <a16:rowId xmlns="" xmlns:a16="http://schemas.microsoft.com/office/drawing/2014/main" val="4261044836"/>
                  </a:ext>
                </a:extLst>
              </a:tr>
              <a:tr h="594839">
                <a:tc vMerge="1">
                  <a:txBody>
                    <a:bodyPr/>
                    <a:lstStyle/>
                    <a:p>
                      <a:pPr algn="ctr" rtl="0" fontAlgn="ctr"/>
                      <a:endParaRPr lang="ja-JP" altLang="en-US" sz="2000" b="1" i="0" u="none" strike="noStrike" dirty="0">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endParaRPr lang="ja-JP" altLang="en-US" sz="2000" b="1" i="0" u="none" strike="noStrike">
                        <a:solidFill>
                          <a:srgbClr val="333333"/>
                        </a:solidFill>
                        <a:effectLst/>
                        <a:latin typeface="メイリオ" panose="020B0604030504040204" pitchFamily="50" charset="-128"/>
                        <a:ea typeface="メイリオ" panose="020B0604030504040204" pitchFamily="50" charset="-128"/>
                      </a:endParaRPr>
                    </a:p>
                  </a:txBody>
                  <a:tcPr marL="9273" marR="9273" marT="9273"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フォークリフト接近</a:t>
                      </a:r>
                    </a:p>
                  </a:txBody>
                  <a:tcPr marL="9273" marR="9273" marT="9273"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algn="ctr" rtl="0" fontAlgn="ctr"/>
                      <a:r>
                        <a:rPr lang="ja-JP" altLang="en-US" sz="2000" b="1" i="0" u="none" strike="noStrike" dirty="0">
                          <a:solidFill>
                            <a:srgbClr val="333333"/>
                          </a:solidFill>
                          <a:effectLst/>
                          <a:latin typeface="メイリオ" panose="020B0604030504040204" pitchFamily="50" charset="-128"/>
                          <a:ea typeface="メイリオ" panose="020B0604030504040204" pitchFamily="50" charset="-128"/>
                        </a:rPr>
                        <a:t>移動中周囲にフォークリフトが接近</a:t>
                      </a:r>
                    </a:p>
                  </a:txBody>
                  <a:tcPr marL="9273" marR="9273" marT="9273"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229513184"/>
                  </a:ext>
                </a:extLst>
              </a:tr>
              <a:tr h="313637">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273" marR="9273" marT="92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273" marR="9273" marT="92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ct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9273" marR="9273" marT="9273"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endParaRPr kumimoji="1" lang="ja-JP" altLang="en-US" dirty="0"/>
                    </a:p>
                  </a:txBody>
                  <a:tcPr marL="9273" marR="9273" marT="9273"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 xmlns:a16="http://schemas.microsoft.com/office/drawing/2014/main" val="136941129"/>
                  </a:ext>
                </a:extLst>
              </a:tr>
            </a:tbl>
          </a:graphicData>
        </a:graphic>
      </p:graphicFrame>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470295" y="4076092"/>
            <a:ext cx="268230" cy="268230"/>
          </a:xfrm>
          <a:prstGeom prst="rect">
            <a:avLst/>
          </a:prstGeom>
        </p:spPr>
      </p:pic>
      <p:pic>
        <p:nvPicPr>
          <p:cNvPr id="29" name="図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1770" y="3969311"/>
            <a:ext cx="443311" cy="432048"/>
          </a:xfrm>
          <a:prstGeom prst="rect">
            <a:avLst/>
          </a:prstGeom>
        </p:spPr>
      </p:pic>
      <p:grpSp>
        <p:nvGrpSpPr>
          <p:cNvPr id="34" name="グループ化 33"/>
          <p:cNvGrpSpPr/>
          <p:nvPr/>
        </p:nvGrpSpPr>
        <p:grpSpPr>
          <a:xfrm>
            <a:off x="2802421" y="4160509"/>
            <a:ext cx="204762" cy="122329"/>
            <a:chOff x="7902987" y="3820982"/>
            <a:chExt cx="204762" cy="122329"/>
          </a:xfrm>
        </p:grpSpPr>
        <p:cxnSp>
          <p:nvCxnSpPr>
            <p:cNvPr id="35" name="直線コネクタ 34"/>
            <p:cNvCxnSpPr/>
            <p:nvPr/>
          </p:nvCxnSpPr>
          <p:spPr>
            <a:xfrm>
              <a:off x="7902987" y="3878403"/>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7917418" y="3820982"/>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946723" y="3943311"/>
              <a:ext cx="161026"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8" name="図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758" y="4571564"/>
            <a:ext cx="443311" cy="432048"/>
          </a:xfrm>
          <a:prstGeom prst="rect">
            <a:avLst/>
          </a:prstGeom>
        </p:spPr>
      </p:pic>
      <p:grpSp>
        <p:nvGrpSpPr>
          <p:cNvPr id="39" name="グループ化 38"/>
          <p:cNvGrpSpPr/>
          <p:nvPr/>
        </p:nvGrpSpPr>
        <p:grpSpPr>
          <a:xfrm>
            <a:off x="2573904" y="4762762"/>
            <a:ext cx="204762" cy="122329"/>
            <a:chOff x="7902987" y="3820982"/>
            <a:chExt cx="204762" cy="122329"/>
          </a:xfrm>
        </p:grpSpPr>
        <p:cxnSp>
          <p:nvCxnSpPr>
            <p:cNvPr id="40" name="直線コネクタ 39"/>
            <p:cNvCxnSpPr/>
            <p:nvPr/>
          </p:nvCxnSpPr>
          <p:spPr>
            <a:xfrm>
              <a:off x="7902987" y="3878403"/>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7917418" y="3820982"/>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7946723" y="3943311"/>
              <a:ext cx="1610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0" name="グループ化 79"/>
          <p:cNvGrpSpPr/>
          <p:nvPr/>
        </p:nvGrpSpPr>
        <p:grpSpPr>
          <a:xfrm>
            <a:off x="3144563" y="4571485"/>
            <a:ext cx="648072" cy="432048"/>
            <a:chOff x="1983496" y="4924861"/>
            <a:chExt cx="648072" cy="432048"/>
          </a:xfrm>
        </p:grpSpPr>
        <p:pic>
          <p:nvPicPr>
            <p:cNvPr id="43" name="図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983496" y="4924861"/>
              <a:ext cx="443310" cy="432048"/>
            </a:xfrm>
            <a:prstGeom prst="rect">
              <a:avLst/>
            </a:prstGeom>
          </p:spPr>
        </p:pic>
        <p:grpSp>
          <p:nvGrpSpPr>
            <p:cNvPr id="44" name="グループ化 43"/>
            <p:cNvGrpSpPr/>
            <p:nvPr/>
          </p:nvGrpSpPr>
          <p:grpSpPr>
            <a:xfrm>
              <a:off x="2426806" y="5095366"/>
              <a:ext cx="204762" cy="122329"/>
              <a:chOff x="7902987" y="3820982"/>
              <a:chExt cx="204762" cy="122329"/>
            </a:xfrm>
          </p:grpSpPr>
          <p:cxnSp>
            <p:nvCxnSpPr>
              <p:cNvPr id="45" name="直線コネクタ 44"/>
              <p:cNvCxnSpPr/>
              <p:nvPr/>
            </p:nvCxnSpPr>
            <p:spPr>
              <a:xfrm>
                <a:off x="7902987" y="3878403"/>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7917418" y="3820982"/>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7946723" y="3943311"/>
                <a:ext cx="161026"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9" name="グループ化 8"/>
          <p:cNvGrpSpPr/>
          <p:nvPr/>
        </p:nvGrpSpPr>
        <p:grpSpPr>
          <a:xfrm>
            <a:off x="2855285" y="2745636"/>
            <a:ext cx="648072" cy="432048"/>
            <a:chOff x="4268917" y="1257252"/>
            <a:chExt cx="1014208" cy="693764"/>
          </a:xfrm>
        </p:grpSpPr>
        <p:pic>
          <p:nvPicPr>
            <p:cNvPr id="10" name="図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917" y="1257252"/>
              <a:ext cx="693764" cy="693764"/>
            </a:xfrm>
            <a:prstGeom prst="rect">
              <a:avLst/>
            </a:prstGeom>
          </p:spPr>
        </p:pic>
        <p:cxnSp>
          <p:nvCxnSpPr>
            <p:cNvPr id="11" name="直線コネクタ 10"/>
            <p:cNvCxnSpPr/>
            <p:nvPr/>
          </p:nvCxnSpPr>
          <p:spPr>
            <a:xfrm>
              <a:off x="4962681" y="1623246"/>
              <a:ext cx="25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4985265" y="1531041"/>
              <a:ext cx="25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5031125" y="1727472"/>
              <a:ext cx="2520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8" name="グループ化 67"/>
          <p:cNvGrpSpPr/>
          <p:nvPr/>
        </p:nvGrpSpPr>
        <p:grpSpPr>
          <a:xfrm>
            <a:off x="2982053" y="3472517"/>
            <a:ext cx="559046" cy="432048"/>
            <a:chOff x="4268917" y="1257252"/>
            <a:chExt cx="874885" cy="693764"/>
          </a:xfrm>
        </p:grpSpPr>
        <p:pic>
          <p:nvPicPr>
            <p:cNvPr id="70" name="図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917" y="1257252"/>
              <a:ext cx="693764" cy="693764"/>
            </a:xfrm>
            <a:prstGeom prst="rect">
              <a:avLst/>
            </a:prstGeom>
          </p:spPr>
        </p:pic>
        <p:cxnSp>
          <p:nvCxnSpPr>
            <p:cNvPr id="71" name="直線コネクタ 70"/>
            <p:cNvCxnSpPr/>
            <p:nvPr/>
          </p:nvCxnSpPr>
          <p:spPr>
            <a:xfrm>
              <a:off x="4962680" y="1623246"/>
              <a:ext cx="112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4985264" y="1531042"/>
              <a:ext cx="1126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a:off x="5031125" y="1727472"/>
              <a:ext cx="11267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79" name="グループ化 78"/>
          <p:cNvGrpSpPr/>
          <p:nvPr/>
        </p:nvGrpSpPr>
        <p:grpSpPr>
          <a:xfrm>
            <a:off x="2840854" y="2163861"/>
            <a:ext cx="802558" cy="432048"/>
            <a:chOff x="1224088" y="2585335"/>
            <a:chExt cx="802558" cy="432048"/>
          </a:xfrm>
        </p:grpSpPr>
        <p:grpSp>
          <p:nvGrpSpPr>
            <p:cNvPr id="74" name="グループ化 73"/>
            <p:cNvGrpSpPr/>
            <p:nvPr/>
          </p:nvGrpSpPr>
          <p:grpSpPr>
            <a:xfrm>
              <a:off x="1467758" y="2585335"/>
              <a:ext cx="558888" cy="432048"/>
              <a:chOff x="1424608" y="2564904"/>
              <a:chExt cx="558888" cy="432048"/>
            </a:xfrm>
          </p:grpSpPr>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608" y="2564904"/>
                <a:ext cx="443311" cy="432048"/>
              </a:xfrm>
              <a:prstGeom prst="rect">
                <a:avLst/>
              </a:prstGeom>
            </p:spPr>
          </p:pic>
          <p:grpSp>
            <p:nvGrpSpPr>
              <p:cNvPr id="21" name="グループ化 20"/>
              <p:cNvGrpSpPr/>
              <p:nvPr/>
            </p:nvGrpSpPr>
            <p:grpSpPr>
              <a:xfrm>
                <a:off x="1767472" y="2618853"/>
                <a:ext cx="216024" cy="256191"/>
                <a:chOff x="7783713" y="2441774"/>
                <a:chExt cx="216024" cy="256191"/>
              </a:xfrm>
            </p:grpSpPr>
            <p:sp>
              <p:nvSpPr>
                <p:cNvPr id="8" name="正方形/長方形 7"/>
                <p:cNvSpPr/>
                <p:nvPr/>
              </p:nvSpPr>
              <p:spPr>
                <a:xfrm>
                  <a:off x="7783713" y="2652246"/>
                  <a:ext cx="21602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正方形/長方形 19"/>
                <p:cNvSpPr/>
                <p:nvPr/>
              </p:nvSpPr>
              <p:spPr>
                <a:xfrm flipV="1">
                  <a:off x="7813408" y="2441774"/>
                  <a:ext cx="163928" cy="2000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grpSp>
          <p:nvGrpSpPr>
            <p:cNvPr id="75" name="グループ化 74"/>
            <p:cNvGrpSpPr/>
            <p:nvPr/>
          </p:nvGrpSpPr>
          <p:grpSpPr>
            <a:xfrm>
              <a:off x="1224088" y="2759167"/>
              <a:ext cx="204762" cy="122329"/>
              <a:chOff x="7902987" y="3820982"/>
              <a:chExt cx="204762" cy="122329"/>
            </a:xfrm>
          </p:grpSpPr>
          <p:cxnSp>
            <p:nvCxnSpPr>
              <p:cNvPr id="76" name="直線コネクタ 75"/>
              <p:cNvCxnSpPr/>
              <p:nvPr/>
            </p:nvCxnSpPr>
            <p:spPr>
              <a:xfrm>
                <a:off x="7902987" y="3878403"/>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線コネクタ 76"/>
              <p:cNvCxnSpPr/>
              <p:nvPr/>
            </p:nvCxnSpPr>
            <p:spPr>
              <a:xfrm>
                <a:off x="7917418" y="3820982"/>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線コネクタ 77"/>
              <p:cNvCxnSpPr/>
              <p:nvPr/>
            </p:nvCxnSpPr>
            <p:spPr>
              <a:xfrm>
                <a:off x="7946723" y="3943311"/>
                <a:ext cx="161026"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82" name="グループ化 81"/>
          <p:cNvGrpSpPr/>
          <p:nvPr/>
        </p:nvGrpSpPr>
        <p:grpSpPr>
          <a:xfrm>
            <a:off x="3546335" y="2920635"/>
            <a:ext cx="204762" cy="122329"/>
            <a:chOff x="7902987" y="3820982"/>
            <a:chExt cx="204762" cy="122329"/>
          </a:xfrm>
        </p:grpSpPr>
        <p:cxnSp>
          <p:nvCxnSpPr>
            <p:cNvPr id="83" name="直線コネクタ 82"/>
            <p:cNvCxnSpPr/>
            <p:nvPr/>
          </p:nvCxnSpPr>
          <p:spPr>
            <a:xfrm>
              <a:off x="7902987" y="3878403"/>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7917418" y="3820982"/>
              <a:ext cx="1610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a:off x="7946723" y="3943311"/>
              <a:ext cx="161026"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86" name="図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156367" y="2631001"/>
            <a:ext cx="298889" cy="298889"/>
          </a:xfrm>
          <a:prstGeom prst="rect">
            <a:avLst/>
          </a:prstGeom>
        </p:spPr>
      </p:pic>
      <p:pic>
        <p:nvPicPr>
          <p:cNvPr id="87" name="図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266687" y="3340391"/>
            <a:ext cx="298889" cy="298889"/>
          </a:xfrm>
          <a:prstGeom prst="rect">
            <a:avLst/>
          </a:prstGeom>
        </p:spPr>
      </p:pic>
    </p:spTree>
    <p:extLst>
      <p:ext uri="{BB962C8B-B14F-4D97-AF65-F5344CB8AC3E}">
        <p14:creationId xmlns:p14="http://schemas.microsoft.com/office/powerpoint/2010/main" val="89348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角丸四角形 49"/>
          <p:cNvSpPr/>
          <p:nvPr/>
        </p:nvSpPr>
        <p:spPr>
          <a:xfrm>
            <a:off x="1453446" y="1225611"/>
            <a:ext cx="9395082" cy="4772133"/>
          </a:xfrm>
          <a:prstGeom prst="roundRect">
            <a:avLst>
              <a:gd name="adj" fmla="val 0"/>
            </a:avLst>
          </a:prstGeom>
          <a:solidFill>
            <a:srgbClr val="E7ED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408226" y="202490"/>
            <a:ext cx="1620957" cy="523220"/>
          </a:xfrm>
        </p:spPr>
        <p:txBody>
          <a:bodyPr/>
          <a:lstStyle/>
          <a:p>
            <a:r>
              <a:rPr kumimoji="1" lang="ja-JP" altLang="en-US" dirty="0"/>
              <a:t>導入方法</a:t>
            </a:r>
          </a:p>
        </p:txBody>
      </p:sp>
      <p:sp>
        <p:nvSpPr>
          <p:cNvPr id="16" name="テキスト プレースホルダー 1"/>
          <p:cNvSpPr txBox="1">
            <a:spLocks/>
          </p:cNvSpPr>
          <p:nvPr/>
        </p:nvSpPr>
        <p:spPr>
          <a:xfrm>
            <a:off x="2253401" y="858865"/>
            <a:ext cx="7671236"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本システムの使用に特別な設備は不要</a:t>
            </a:r>
          </a:p>
        </p:txBody>
      </p:sp>
      <p:sp>
        <p:nvSpPr>
          <p:cNvPr id="7" name="テキスト プレースホルダー 1"/>
          <p:cNvSpPr txBox="1">
            <a:spLocks/>
          </p:cNvSpPr>
          <p:nvPr/>
        </p:nvSpPr>
        <p:spPr>
          <a:xfrm>
            <a:off x="4220656" y="4715398"/>
            <a:ext cx="3885014" cy="382263"/>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2000" b="1" dirty="0"/>
              <a:t>AWS</a:t>
            </a:r>
            <a:r>
              <a:rPr lang="ja-JP" altLang="en-US" sz="2000" b="1" dirty="0"/>
              <a:t>クラウド上に構築</a:t>
            </a:r>
          </a:p>
        </p:txBody>
      </p:sp>
      <p:sp>
        <p:nvSpPr>
          <p:cNvPr id="3" name="二等辺三角形 2"/>
          <p:cNvSpPr/>
          <p:nvPr/>
        </p:nvSpPr>
        <p:spPr>
          <a:xfrm rot="5400000">
            <a:off x="3106094" y="6206989"/>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8" name="直線矢印コネクタ 7"/>
          <p:cNvCxnSpPr>
            <a:stCxn id="12" idx="0"/>
          </p:cNvCxnSpPr>
          <p:nvPr/>
        </p:nvCxnSpPr>
        <p:spPr>
          <a:xfrm flipV="1">
            <a:off x="6163163" y="2278492"/>
            <a:ext cx="0" cy="17583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endCxn id="25" idx="2"/>
          </p:cNvCxnSpPr>
          <p:nvPr/>
        </p:nvCxnSpPr>
        <p:spPr>
          <a:xfrm flipV="1">
            <a:off x="6509108" y="2788899"/>
            <a:ext cx="1837845" cy="14772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H="1" flipV="1">
            <a:off x="3584608" y="2716892"/>
            <a:ext cx="2232612" cy="15153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a:blip r:embed="rId3"/>
          <a:stretch>
            <a:fillRect/>
          </a:stretch>
        </p:blipFill>
        <p:spPr>
          <a:xfrm>
            <a:off x="1728639" y="2837047"/>
            <a:ext cx="2438551" cy="1429126"/>
          </a:xfrm>
          <a:prstGeom prst="rect">
            <a:avLst/>
          </a:prstGeom>
          <a:ln>
            <a:solidFill>
              <a:schemeClr val="accent4"/>
            </a:solidFill>
          </a:ln>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3123" y="4036830"/>
            <a:ext cx="720080" cy="720080"/>
          </a:xfrm>
          <a:prstGeom prst="rect">
            <a:avLst/>
          </a:prstGeom>
        </p:spPr>
      </p:pic>
      <p:grpSp>
        <p:nvGrpSpPr>
          <p:cNvPr id="13" name="グループ化 12"/>
          <p:cNvGrpSpPr/>
          <p:nvPr/>
        </p:nvGrpSpPr>
        <p:grpSpPr>
          <a:xfrm>
            <a:off x="2356661" y="1753953"/>
            <a:ext cx="1232098" cy="1040916"/>
            <a:chOff x="721083" y="1980870"/>
            <a:chExt cx="1232098" cy="1040916"/>
          </a:xfrm>
        </p:grpSpPr>
        <p:pic>
          <p:nvPicPr>
            <p:cNvPr id="14" name="図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9720" y="2158325"/>
              <a:ext cx="863461" cy="863461"/>
            </a:xfrm>
            <a:prstGeom prst="rect">
              <a:avLst/>
            </a:prstGeom>
          </p:spPr>
        </p:pic>
        <p:pic>
          <p:nvPicPr>
            <p:cNvPr id="15" name="図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083" y="1980870"/>
              <a:ext cx="504056" cy="504056"/>
            </a:xfrm>
            <a:prstGeom prst="rect">
              <a:avLst/>
            </a:prstGeom>
          </p:spPr>
        </p:pic>
      </p:grpSp>
      <p:pic>
        <p:nvPicPr>
          <p:cNvPr id="17" name="図 16"/>
          <p:cNvPicPr>
            <a:picLocks noChangeAspect="1"/>
          </p:cNvPicPr>
          <p:nvPr/>
        </p:nvPicPr>
        <p:blipFill>
          <a:blip r:embed="rId7"/>
          <a:stretch>
            <a:fillRect/>
          </a:stretch>
        </p:blipFill>
        <p:spPr>
          <a:xfrm>
            <a:off x="4679191" y="2421743"/>
            <a:ext cx="2682749" cy="1586102"/>
          </a:xfrm>
          <a:prstGeom prst="rect">
            <a:avLst/>
          </a:prstGeom>
          <a:ln>
            <a:solidFill>
              <a:schemeClr val="accent4"/>
            </a:solidFill>
          </a:ln>
        </p:spPr>
      </p:pic>
      <p:grpSp>
        <p:nvGrpSpPr>
          <p:cNvPr id="18" name="グループ化 17"/>
          <p:cNvGrpSpPr/>
          <p:nvPr/>
        </p:nvGrpSpPr>
        <p:grpSpPr>
          <a:xfrm>
            <a:off x="5118121" y="1272309"/>
            <a:ext cx="1232098" cy="1040916"/>
            <a:chOff x="721083" y="1980870"/>
            <a:chExt cx="1232098" cy="1040916"/>
          </a:xfrm>
        </p:grpSpPr>
        <p:pic>
          <p:nvPicPr>
            <p:cNvPr id="19" name="図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9720" y="2158325"/>
              <a:ext cx="863461" cy="863461"/>
            </a:xfrm>
            <a:prstGeom prst="rect">
              <a:avLst/>
            </a:prstGeom>
          </p:spPr>
        </p:pic>
        <p:pic>
          <p:nvPicPr>
            <p:cNvPr id="20" name="図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083" y="1980870"/>
              <a:ext cx="504056" cy="504056"/>
            </a:xfrm>
            <a:prstGeom prst="rect">
              <a:avLst/>
            </a:prstGeom>
          </p:spPr>
        </p:pic>
      </p:grpSp>
      <p:grpSp>
        <p:nvGrpSpPr>
          <p:cNvPr id="21" name="グループ化 20"/>
          <p:cNvGrpSpPr/>
          <p:nvPr/>
        </p:nvGrpSpPr>
        <p:grpSpPr>
          <a:xfrm>
            <a:off x="8248218" y="1842680"/>
            <a:ext cx="1232098" cy="1040916"/>
            <a:chOff x="721083" y="1980870"/>
            <a:chExt cx="1232098" cy="1040916"/>
          </a:xfrm>
        </p:grpSpPr>
        <p:pic>
          <p:nvPicPr>
            <p:cNvPr id="22" name="図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9720" y="2158325"/>
              <a:ext cx="863461" cy="863461"/>
            </a:xfrm>
            <a:prstGeom prst="rect">
              <a:avLst/>
            </a:prstGeom>
          </p:spPr>
        </p:pic>
        <p:pic>
          <p:nvPicPr>
            <p:cNvPr id="23" name="図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1083" y="1980870"/>
              <a:ext cx="504056" cy="504056"/>
            </a:xfrm>
            <a:prstGeom prst="rect">
              <a:avLst/>
            </a:prstGeom>
          </p:spPr>
        </p:pic>
      </p:grpSp>
      <p:sp>
        <p:nvSpPr>
          <p:cNvPr id="24" name="テキスト プレースホルダー 1"/>
          <p:cNvSpPr txBox="1">
            <a:spLocks/>
          </p:cNvSpPr>
          <p:nvPr/>
        </p:nvSpPr>
        <p:spPr>
          <a:xfrm>
            <a:off x="1997257" y="2300188"/>
            <a:ext cx="863461" cy="416703"/>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dirty="0"/>
              <a:t>物流</a:t>
            </a:r>
            <a:r>
              <a:rPr lang="en-US" altLang="ja-JP" dirty="0"/>
              <a:t>A</a:t>
            </a:r>
          </a:p>
        </p:txBody>
      </p:sp>
      <p:sp>
        <p:nvSpPr>
          <p:cNvPr id="25" name="テキスト プレースホルダー 1"/>
          <p:cNvSpPr txBox="1">
            <a:spLocks/>
          </p:cNvSpPr>
          <p:nvPr/>
        </p:nvSpPr>
        <p:spPr>
          <a:xfrm>
            <a:off x="7912088" y="2372196"/>
            <a:ext cx="869729" cy="416703"/>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dirty="0"/>
              <a:t>物流</a:t>
            </a:r>
            <a:r>
              <a:rPr lang="en-US" altLang="ja-JP" dirty="0"/>
              <a:t>C</a:t>
            </a:r>
          </a:p>
        </p:txBody>
      </p:sp>
      <p:sp>
        <p:nvSpPr>
          <p:cNvPr id="26" name="テキスト プレースホルダー 1"/>
          <p:cNvSpPr txBox="1">
            <a:spLocks/>
          </p:cNvSpPr>
          <p:nvPr/>
        </p:nvSpPr>
        <p:spPr>
          <a:xfrm>
            <a:off x="4679191" y="1753954"/>
            <a:ext cx="956980" cy="416703"/>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dirty="0"/>
              <a:t>物流</a:t>
            </a:r>
            <a:r>
              <a:rPr lang="en-US" altLang="ja-JP" dirty="0"/>
              <a:t>B</a:t>
            </a:r>
          </a:p>
        </p:txBody>
      </p:sp>
      <p:pic>
        <p:nvPicPr>
          <p:cNvPr id="27" name="図 26"/>
          <p:cNvPicPr>
            <a:picLocks noChangeAspect="1"/>
          </p:cNvPicPr>
          <p:nvPr/>
        </p:nvPicPr>
        <p:blipFill>
          <a:blip r:embed="rId8"/>
          <a:stretch>
            <a:fillRect/>
          </a:stretch>
        </p:blipFill>
        <p:spPr>
          <a:xfrm>
            <a:off x="7824193" y="3054724"/>
            <a:ext cx="2682749" cy="1584725"/>
          </a:xfrm>
          <a:prstGeom prst="rect">
            <a:avLst/>
          </a:prstGeom>
          <a:ln>
            <a:solidFill>
              <a:schemeClr val="accent4"/>
            </a:solidFill>
          </a:ln>
        </p:spPr>
      </p:pic>
      <p:sp>
        <p:nvSpPr>
          <p:cNvPr id="41" name="テキスト プレースホルダー 1"/>
          <p:cNvSpPr txBox="1">
            <a:spLocks/>
          </p:cNvSpPr>
          <p:nvPr/>
        </p:nvSpPr>
        <p:spPr>
          <a:xfrm>
            <a:off x="2941925" y="6109408"/>
            <a:ext cx="7087400" cy="411162"/>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800" b="1" dirty="0">
                <a:solidFill>
                  <a:srgbClr val="0070C0"/>
                </a:solidFill>
              </a:rPr>
              <a:t>アイシングループなら誰でも導入可能</a:t>
            </a:r>
          </a:p>
        </p:txBody>
      </p:sp>
      <p:grpSp>
        <p:nvGrpSpPr>
          <p:cNvPr id="46" name="グループ化 45"/>
          <p:cNvGrpSpPr/>
          <p:nvPr/>
        </p:nvGrpSpPr>
        <p:grpSpPr>
          <a:xfrm>
            <a:off x="4170054" y="5171551"/>
            <a:ext cx="3937128" cy="826193"/>
            <a:chOff x="3027054" y="5171550"/>
            <a:chExt cx="3937128" cy="826193"/>
          </a:xfrm>
        </p:grpSpPr>
        <p:grpSp>
          <p:nvGrpSpPr>
            <p:cNvPr id="5" name="グループ化 4"/>
            <p:cNvGrpSpPr/>
            <p:nvPr/>
          </p:nvGrpSpPr>
          <p:grpSpPr>
            <a:xfrm>
              <a:off x="3027054" y="5183248"/>
              <a:ext cx="1104540" cy="814495"/>
              <a:chOff x="6037226" y="5260149"/>
              <a:chExt cx="1104540" cy="814495"/>
            </a:xfrm>
          </p:grpSpPr>
          <p:pic>
            <p:nvPicPr>
              <p:cNvPr id="30" name="Graphic 17">
                <a:extLst>
                  <a:ext uri="{FF2B5EF4-FFF2-40B4-BE49-F238E27FC236}">
                    <a16:creationId xmlns="" xmlns:a16="http://schemas.microsoft.com/office/drawing/2014/main" id="{847A7472-D977-624B-9A30-47A44C4FD42F}"/>
                  </a:ext>
                </a:extLst>
              </p:cNvPr>
              <p:cNvPicPr>
                <a:picLocks noChangeAspect="1" noChangeArrowheads="1"/>
              </p:cNvPicPr>
              <p:nvPr/>
            </p:nvPicPr>
            <p:blipFill>
              <a:blip r:embed="rId9"/>
              <a:srcRect/>
              <a:stretch/>
            </p:blipFill>
            <p:spPr bwMode="auto">
              <a:xfrm>
                <a:off x="6319496" y="5260149"/>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テキスト ボックス 30"/>
              <p:cNvSpPr txBox="1"/>
              <p:nvPr/>
            </p:nvSpPr>
            <p:spPr>
              <a:xfrm>
                <a:off x="6037226" y="5813034"/>
                <a:ext cx="1104540" cy="261610"/>
              </a:xfrm>
              <a:prstGeom prst="rect">
                <a:avLst/>
              </a:prstGeom>
              <a:noFill/>
            </p:spPr>
            <p:txBody>
              <a:bodyPr wrap="square" rtlCol="0">
                <a:spAutoFit/>
              </a:bodyPr>
              <a:lstStyle/>
              <a:p>
                <a:r>
                  <a:rPr lang="en-US" altLang="ja-JP" sz="1100" dirty="0"/>
                  <a:t>API</a:t>
                </a:r>
                <a:r>
                  <a:rPr lang="ja-JP" altLang="en-US" sz="1100" dirty="0"/>
                  <a:t> </a:t>
                </a:r>
                <a:r>
                  <a:rPr lang="en-US" altLang="ja-JP" sz="1100" dirty="0">
                    <a:latin typeface="+mn-ea"/>
                  </a:rPr>
                  <a:t>Gateway</a:t>
                </a:r>
                <a:endParaRPr lang="ja-JP" altLang="en-US" sz="1100" dirty="0">
                  <a:latin typeface="+mn-ea"/>
                </a:endParaRPr>
              </a:p>
            </p:txBody>
          </p:sp>
        </p:grpSp>
        <p:grpSp>
          <p:nvGrpSpPr>
            <p:cNvPr id="6" name="グループ化 5"/>
            <p:cNvGrpSpPr/>
            <p:nvPr/>
          </p:nvGrpSpPr>
          <p:grpSpPr>
            <a:xfrm>
              <a:off x="5034837" y="5171550"/>
              <a:ext cx="1006160" cy="809260"/>
              <a:chOff x="6139639" y="5940608"/>
              <a:chExt cx="1006160" cy="809260"/>
            </a:xfrm>
          </p:grpSpPr>
          <p:pic>
            <p:nvPicPr>
              <p:cNvPr id="32" name="Graphic 7">
                <a:extLst>
                  <a:ext uri="{FF2B5EF4-FFF2-40B4-BE49-F238E27FC236}">
                    <a16:creationId xmlns="" xmlns:a16="http://schemas.microsoft.com/office/drawing/2014/main" id="{0EDB2D5C-5A67-6F41-BD15-F9275EAE4EA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83610" y="5940608"/>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テキスト ボックス 32"/>
              <p:cNvSpPr txBox="1"/>
              <p:nvPr/>
            </p:nvSpPr>
            <p:spPr>
              <a:xfrm>
                <a:off x="6139639" y="6488258"/>
                <a:ext cx="1006160" cy="261610"/>
              </a:xfrm>
              <a:prstGeom prst="rect">
                <a:avLst/>
              </a:prstGeom>
              <a:noFill/>
            </p:spPr>
            <p:txBody>
              <a:bodyPr wrap="square" rtlCol="0">
                <a:spAutoFit/>
              </a:bodyPr>
              <a:lstStyle/>
              <a:p>
                <a:r>
                  <a:rPr lang="en-US" altLang="ja-JP" sz="1100" dirty="0" err="1">
                    <a:latin typeface="+mn-ea"/>
                  </a:rPr>
                  <a:t>Sagemaker</a:t>
                </a:r>
                <a:endParaRPr lang="ja-JP" altLang="en-US" sz="1100" dirty="0">
                  <a:latin typeface="+mn-ea"/>
                </a:endParaRPr>
              </a:p>
            </p:txBody>
          </p:sp>
        </p:grpSp>
        <p:grpSp>
          <p:nvGrpSpPr>
            <p:cNvPr id="36" name="グループ化 35"/>
            <p:cNvGrpSpPr/>
            <p:nvPr/>
          </p:nvGrpSpPr>
          <p:grpSpPr>
            <a:xfrm>
              <a:off x="4142606" y="5173686"/>
              <a:ext cx="994552" cy="797761"/>
              <a:chOff x="7886316" y="2566017"/>
              <a:chExt cx="994552" cy="797761"/>
            </a:xfrm>
          </p:grpSpPr>
          <p:pic>
            <p:nvPicPr>
              <p:cNvPr id="34" name="Graphic 10">
                <a:extLst>
                  <a:ext uri="{FF2B5EF4-FFF2-40B4-BE49-F238E27FC236}">
                    <a16:creationId xmlns="" xmlns:a16="http://schemas.microsoft.com/office/drawing/2014/main" id="{7249C1EC-5A69-3C4D-9DDF-0DB93BB70BC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54683" y="2566017"/>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34"/>
              <p:cNvSpPr txBox="1"/>
              <p:nvPr/>
            </p:nvSpPr>
            <p:spPr>
              <a:xfrm>
                <a:off x="7886316" y="3102168"/>
                <a:ext cx="994552" cy="261610"/>
              </a:xfrm>
              <a:prstGeom prst="rect">
                <a:avLst/>
              </a:prstGeom>
              <a:noFill/>
            </p:spPr>
            <p:txBody>
              <a:bodyPr wrap="square" rtlCol="0">
                <a:spAutoFit/>
              </a:bodyPr>
              <a:lstStyle/>
              <a:p>
                <a:r>
                  <a:rPr lang="en-US" altLang="ja-JP" sz="1100" dirty="0">
                    <a:latin typeface="+mn-ea"/>
                  </a:rPr>
                  <a:t>Lambda</a:t>
                </a:r>
                <a:endParaRPr lang="ja-JP" altLang="en-US" sz="1100" dirty="0">
                  <a:latin typeface="+mn-ea"/>
                </a:endParaRPr>
              </a:p>
            </p:txBody>
          </p:sp>
        </p:grpSp>
        <p:grpSp>
          <p:nvGrpSpPr>
            <p:cNvPr id="45" name="グループ化 44"/>
            <p:cNvGrpSpPr/>
            <p:nvPr/>
          </p:nvGrpSpPr>
          <p:grpSpPr>
            <a:xfrm>
              <a:off x="5896326" y="5182501"/>
              <a:ext cx="1067856" cy="802282"/>
              <a:chOff x="5241032" y="5135950"/>
              <a:chExt cx="1067856" cy="802282"/>
            </a:xfrm>
          </p:grpSpPr>
          <p:pic>
            <p:nvPicPr>
              <p:cNvPr id="43" name="Graphic 23">
                <a:extLst>
                  <a:ext uri="{FF2B5EF4-FFF2-40B4-BE49-F238E27FC236}">
                    <a16:creationId xmlns="" xmlns:a16="http://schemas.microsoft.com/office/drawing/2014/main" id="{780C44B0-24CB-0E46-8E63-78BE71121DD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59027" y="5135950"/>
                <a:ext cx="535340" cy="535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2">
                <a:extLst>
                  <a:ext uri="{FF2B5EF4-FFF2-40B4-BE49-F238E27FC236}">
                    <a16:creationId xmlns="" xmlns:a16="http://schemas.microsoft.com/office/drawing/2014/main" id="{F3466FCE-F293-BA43-8AA3-223118ECE0CC}"/>
                  </a:ext>
                </a:extLst>
              </p:cNvPr>
              <p:cNvSpPr txBox="1">
                <a:spLocks noChangeArrowheads="1"/>
              </p:cNvSpPr>
              <p:nvPr/>
            </p:nvSpPr>
            <p:spPr bwMode="auto">
              <a:xfrm>
                <a:off x="5241032" y="5676622"/>
                <a:ext cx="10678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err="1">
                    <a:latin typeface="+mn-ea"/>
                    <a:cs typeface="Arial" panose="020B0604020202020204" pitchFamily="34" charset="0"/>
                  </a:rPr>
                  <a:t>DynamoDB</a:t>
                </a:r>
                <a:endParaRPr lang="en-US" altLang="en-US" sz="1100" dirty="0">
                  <a:latin typeface="+mn-ea"/>
                  <a:cs typeface="Arial" panose="020B0604020202020204" pitchFamily="34" charset="0"/>
                </a:endParaRPr>
              </a:p>
            </p:txBody>
          </p:sp>
        </p:grpSp>
      </p:grpSp>
      <p:sp>
        <p:nvSpPr>
          <p:cNvPr id="47" name="テキスト プレースホルダー 1"/>
          <p:cNvSpPr txBox="1">
            <a:spLocks/>
          </p:cNvSpPr>
          <p:nvPr/>
        </p:nvSpPr>
        <p:spPr>
          <a:xfrm>
            <a:off x="7775584" y="5298871"/>
            <a:ext cx="1028449" cy="382263"/>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a:t>
            </a:r>
          </a:p>
        </p:txBody>
      </p:sp>
      <p:sp>
        <p:nvSpPr>
          <p:cNvPr id="40" name="正方形/長方形 39"/>
          <p:cNvSpPr/>
          <p:nvPr/>
        </p:nvSpPr>
        <p:spPr>
          <a:xfrm>
            <a:off x="3705292" y="3442320"/>
            <a:ext cx="158460" cy="586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正方形/長方形 41"/>
          <p:cNvSpPr/>
          <p:nvPr/>
        </p:nvSpPr>
        <p:spPr>
          <a:xfrm>
            <a:off x="9924637" y="4399624"/>
            <a:ext cx="158460" cy="109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8" name="正方形/長方形 47"/>
          <p:cNvSpPr/>
          <p:nvPr/>
        </p:nvSpPr>
        <p:spPr>
          <a:xfrm>
            <a:off x="6828421" y="2999975"/>
            <a:ext cx="158460" cy="109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873225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a:extLst>
              <a:ext uri="{FF2B5EF4-FFF2-40B4-BE49-F238E27FC236}">
                <a16:creationId xmlns="" xmlns:a16="http://schemas.microsoft.com/office/drawing/2014/main" id="{E11E99E3-4570-4332-9DE9-6C546C82DE65}"/>
              </a:ext>
            </a:extLst>
          </p:cNvPr>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sp>
        <p:nvSpPr>
          <p:cNvPr id="11" name="テキスト プレースホルダー 2">
            <a:extLst>
              <a:ext uri="{FF2B5EF4-FFF2-40B4-BE49-F238E27FC236}">
                <a16:creationId xmlns="" xmlns:a16="http://schemas.microsoft.com/office/drawing/2014/main" id="{F368D1C1-9749-4A89-B57E-776F23535FC2}"/>
              </a:ext>
            </a:extLst>
          </p:cNvPr>
          <p:cNvSpPr txBox="1">
            <a:spLocks/>
          </p:cNvSpPr>
          <p:nvPr/>
        </p:nvSpPr>
        <p:spPr>
          <a:xfrm>
            <a:off x="1" y="177399"/>
            <a:ext cx="12191999" cy="644511"/>
          </a:xfrm>
          <a:prstGeom prst="rect">
            <a:avLst/>
          </a:prstGeom>
          <a:solidFill>
            <a:schemeClr val="accent3">
              <a:lumMod val="20000"/>
              <a:lumOff val="80000"/>
            </a:schemeClr>
          </a:solidFill>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1" sz="2400" b="1" kern="1200" baseline="0">
                <a:solidFill>
                  <a:schemeClr val="tx2"/>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4400" dirty="0" smtClean="0"/>
              <a:t>実はその原因、見えるかもしれません！</a:t>
            </a:r>
            <a:endParaRPr lang="en-US" altLang="ja-JP" sz="4400" dirty="0" smtClean="0"/>
          </a:p>
        </p:txBody>
      </p:sp>
      <p:sp>
        <p:nvSpPr>
          <p:cNvPr id="12" name="フローチャート: 磁気ディスク 11">
            <a:extLst>
              <a:ext uri="{FF2B5EF4-FFF2-40B4-BE49-F238E27FC236}">
                <a16:creationId xmlns="" xmlns:a16="http://schemas.microsoft.com/office/drawing/2014/main" id="{B21C0CEF-402D-4A1C-B838-3C22EF49CF4C}"/>
              </a:ext>
            </a:extLst>
          </p:cNvPr>
          <p:cNvSpPr/>
          <p:nvPr/>
        </p:nvSpPr>
        <p:spPr>
          <a:xfrm>
            <a:off x="588946" y="1724096"/>
            <a:ext cx="1205043" cy="1379588"/>
          </a:xfrm>
          <a:prstGeom prst="flowChartMagneticDisk">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b="1" dirty="0" smtClean="0">
                <a:solidFill>
                  <a:srgbClr val="333333"/>
                </a:solidFill>
              </a:rPr>
              <a:t>データ</a:t>
            </a:r>
            <a:endParaRPr kumimoji="1" lang="ja-JP" altLang="en-US" sz="2400" b="1" dirty="0">
              <a:solidFill>
                <a:srgbClr val="333333"/>
              </a:solidFill>
            </a:endParaRPr>
          </a:p>
        </p:txBody>
      </p:sp>
      <p:cxnSp>
        <p:nvCxnSpPr>
          <p:cNvPr id="14" name="直線矢印コネクタ 13"/>
          <p:cNvCxnSpPr/>
          <p:nvPr/>
        </p:nvCxnSpPr>
        <p:spPr>
          <a:xfrm flipV="1">
            <a:off x="7362802" y="1350106"/>
            <a:ext cx="1851" cy="5869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8519983" y="1624320"/>
            <a:ext cx="155687" cy="293957"/>
          </a:xfrm>
          <a:prstGeom prst="rect">
            <a:avLst/>
          </a:prstGeom>
          <a:solidFill>
            <a:schemeClr val="accent1">
              <a:lumMod val="60000"/>
              <a:lumOff val="40000"/>
              <a:alpha val="20000"/>
            </a:schemeClr>
          </a:solid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6" name="直線矢印コネクタ 15"/>
          <p:cNvCxnSpPr/>
          <p:nvPr/>
        </p:nvCxnSpPr>
        <p:spPr>
          <a:xfrm flipV="1">
            <a:off x="7351039" y="1948824"/>
            <a:ext cx="2845881" cy="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7105027" y="1040143"/>
            <a:ext cx="543739" cy="307777"/>
          </a:xfrm>
          <a:prstGeom prst="rect">
            <a:avLst/>
          </a:prstGeom>
        </p:spPr>
        <p:txBody>
          <a:bodyPr wrap="none">
            <a:spAutoFit/>
          </a:bodyPr>
          <a:lstStyle/>
          <a:p>
            <a:r>
              <a:rPr lang="ja-JP" altLang="en-US" sz="1400" b="1" dirty="0"/>
              <a:t>在庫</a:t>
            </a:r>
          </a:p>
        </p:txBody>
      </p:sp>
      <p:sp>
        <p:nvSpPr>
          <p:cNvPr id="18" name="正方形/長方形 17"/>
          <p:cNvSpPr/>
          <p:nvPr/>
        </p:nvSpPr>
        <p:spPr>
          <a:xfrm>
            <a:off x="7095141" y="2034438"/>
            <a:ext cx="723275" cy="307777"/>
          </a:xfrm>
          <a:prstGeom prst="rect">
            <a:avLst/>
          </a:prstGeom>
        </p:spPr>
        <p:txBody>
          <a:bodyPr wrap="none">
            <a:spAutoFit/>
          </a:bodyPr>
          <a:lstStyle/>
          <a:p>
            <a:r>
              <a:rPr lang="ja-JP" altLang="en-US" sz="1400" b="1" dirty="0"/>
              <a:t>寄与度</a:t>
            </a:r>
          </a:p>
        </p:txBody>
      </p:sp>
      <p:sp>
        <p:nvSpPr>
          <p:cNvPr id="19" name="正方形/長方形 18">
            <a:extLst>
              <a:ext uri="{FF2B5EF4-FFF2-40B4-BE49-F238E27FC236}">
                <a16:creationId xmlns="" xmlns:a16="http://schemas.microsoft.com/office/drawing/2014/main" id="{AF9BFCF7-FB03-43FD-8BDB-4B0CC9C11BA8}"/>
              </a:ext>
            </a:extLst>
          </p:cNvPr>
          <p:cNvSpPr/>
          <p:nvPr/>
        </p:nvSpPr>
        <p:spPr>
          <a:xfrm>
            <a:off x="7611143" y="2435619"/>
            <a:ext cx="247924" cy="411539"/>
          </a:xfrm>
          <a:prstGeom prst="rect">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0" name="正方形/長方形 19"/>
          <p:cNvSpPr/>
          <p:nvPr/>
        </p:nvSpPr>
        <p:spPr>
          <a:xfrm>
            <a:off x="8375647" y="1202407"/>
            <a:ext cx="877163" cy="369332"/>
          </a:xfrm>
          <a:prstGeom prst="rect">
            <a:avLst/>
          </a:prstGeom>
        </p:spPr>
        <p:txBody>
          <a:bodyPr wrap="none">
            <a:spAutoFit/>
          </a:bodyPr>
          <a:lstStyle/>
          <a:p>
            <a:r>
              <a:rPr lang="ja-JP" altLang="en-US" b="1" dirty="0">
                <a:solidFill>
                  <a:schemeClr val="accent1">
                    <a:lumMod val="60000"/>
                    <a:lumOff val="40000"/>
                  </a:schemeClr>
                </a:solidFill>
              </a:rPr>
              <a:t>なぜ？</a:t>
            </a:r>
          </a:p>
        </p:txBody>
      </p:sp>
      <p:cxnSp>
        <p:nvCxnSpPr>
          <p:cNvPr id="21" name="直線矢印コネクタ 20"/>
          <p:cNvCxnSpPr/>
          <p:nvPr/>
        </p:nvCxnSpPr>
        <p:spPr>
          <a:xfrm flipV="1">
            <a:off x="7364676" y="2306774"/>
            <a:ext cx="1851" cy="58696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7364674" y="2858916"/>
            <a:ext cx="2822839" cy="2306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正方形/長方形 22">
            <a:extLst>
              <a:ext uri="{FF2B5EF4-FFF2-40B4-BE49-F238E27FC236}">
                <a16:creationId xmlns="" xmlns:a16="http://schemas.microsoft.com/office/drawing/2014/main" id="{AF9BFCF7-FB03-43FD-8BDB-4B0CC9C11BA8}"/>
              </a:ext>
            </a:extLst>
          </p:cNvPr>
          <p:cNvSpPr/>
          <p:nvPr/>
        </p:nvSpPr>
        <p:spPr>
          <a:xfrm>
            <a:off x="7963459" y="2600236"/>
            <a:ext cx="260161" cy="246465"/>
          </a:xfrm>
          <a:prstGeom prst="rect">
            <a:avLst/>
          </a:prstGeom>
          <a:solidFill>
            <a:schemeClr val="tx1">
              <a:lumMod val="75000"/>
              <a:lumOff val="2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正方形/長方形 23">
            <a:extLst>
              <a:ext uri="{FF2B5EF4-FFF2-40B4-BE49-F238E27FC236}">
                <a16:creationId xmlns="" xmlns:a16="http://schemas.microsoft.com/office/drawing/2014/main" id="{AF9BFCF7-FB03-43FD-8BDB-4B0CC9C11BA8}"/>
              </a:ext>
            </a:extLst>
          </p:cNvPr>
          <p:cNvSpPr/>
          <p:nvPr/>
        </p:nvSpPr>
        <p:spPr>
          <a:xfrm>
            <a:off x="8315776" y="2670785"/>
            <a:ext cx="237121" cy="175458"/>
          </a:xfrm>
          <a:prstGeom prst="rect">
            <a:avLst/>
          </a:prstGeom>
          <a:solidFill>
            <a:schemeClr val="tx1">
              <a:lumMod val="75000"/>
              <a:lumOff val="2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p:cNvSpPr/>
          <p:nvPr/>
        </p:nvSpPr>
        <p:spPr>
          <a:xfrm>
            <a:off x="7424875" y="2887833"/>
            <a:ext cx="595085" cy="276999"/>
          </a:xfrm>
          <a:prstGeom prst="rect">
            <a:avLst/>
          </a:prstGeom>
        </p:spPr>
        <p:txBody>
          <a:bodyPr wrap="none">
            <a:spAutoFit/>
          </a:bodyPr>
          <a:lstStyle/>
          <a:p>
            <a:r>
              <a:rPr lang="ja-JP" altLang="en-US" sz="1200" dirty="0"/>
              <a:t>要因</a:t>
            </a:r>
            <a:r>
              <a:rPr lang="en-US" altLang="ja-JP" sz="1200" dirty="0"/>
              <a:t>A</a:t>
            </a:r>
            <a:endParaRPr lang="ja-JP" altLang="en-US" sz="1200" dirty="0"/>
          </a:p>
        </p:txBody>
      </p:sp>
      <p:sp>
        <p:nvSpPr>
          <p:cNvPr id="26" name="正方形/長方形 25"/>
          <p:cNvSpPr/>
          <p:nvPr/>
        </p:nvSpPr>
        <p:spPr>
          <a:xfrm>
            <a:off x="7955457" y="2868942"/>
            <a:ext cx="287308" cy="276999"/>
          </a:xfrm>
          <a:prstGeom prst="rect">
            <a:avLst/>
          </a:prstGeom>
        </p:spPr>
        <p:txBody>
          <a:bodyPr wrap="none">
            <a:spAutoFit/>
          </a:bodyPr>
          <a:lstStyle/>
          <a:p>
            <a:r>
              <a:rPr lang="en-US" altLang="ja-JP" sz="1200" dirty="0"/>
              <a:t>B</a:t>
            </a:r>
            <a:endParaRPr lang="ja-JP" altLang="en-US" sz="1200" dirty="0"/>
          </a:p>
        </p:txBody>
      </p:sp>
      <p:sp>
        <p:nvSpPr>
          <p:cNvPr id="27" name="正方形/長方形 26"/>
          <p:cNvSpPr/>
          <p:nvPr/>
        </p:nvSpPr>
        <p:spPr>
          <a:xfrm>
            <a:off x="8295206" y="2866474"/>
            <a:ext cx="295799" cy="276999"/>
          </a:xfrm>
          <a:prstGeom prst="rect">
            <a:avLst/>
          </a:prstGeom>
        </p:spPr>
        <p:txBody>
          <a:bodyPr wrap="none">
            <a:spAutoFit/>
          </a:bodyPr>
          <a:lstStyle/>
          <a:p>
            <a:r>
              <a:rPr lang="en-US" altLang="ja-JP" sz="1200" dirty="0"/>
              <a:t>C</a:t>
            </a:r>
            <a:endParaRPr lang="ja-JP" altLang="en-US" sz="1200" dirty="0"/>
          </a:p>
        </p:txBody>
      </p:sp>
      <p:sp>
        <p:nvSpPr>
          <p:cNvPr id="28" name="フリーフォーム 27"/>
          <p:cNvSpPr/>
          <p:nvPr/>
        </p:nvSpPr>
        <p:spPr>
          <a:xfrm>
            <a:off x="7499745" y="1343535"/>
            <a:ext cx="2415598" cy="498593"/>
          </a:xfrm>
          <a:custGeom>
            <a:avLst/>
            <a:gdLst>
              <a:gd name="connsiteX0" fmla="*/ 0 w 2295408"/>
              <a:gd name="connsiteY0" fmla="*/ 649112 h 856075"/>
              <a:gd name="connsiteX1" fmla="*/ 94074 w 2295408"/>
              <a:gd name="connsiteY1" fmla="*/ 348075 h 856075"/>
              <a:gd name="connsiteX2" fmla="*/ 188149 w 2295408"/>
              <a:gd name="connsiteY2" fmla="*/ 667926 h 856075"/>
              <a:gd name="connsiteX3" fmla="*/ 244593 w 2295408"/>
              <a:gd name="connsiteY3" fmla="*/ 451556 h 856075"/>
              <a:gd name="connsiteX4" fmla="*/ 329260 w 2295408"/>
              <a:gd name="connsiteY4" fmla="*/ 667926 h 856075"/>
              <a:gd name="connsiteX5" fmla="*/ 460963 w 2295408"/>
              <a:gd name="connsiteY5" fmla="*/ 122297 h 856075"/>
              <a:gd name="connsiteX6" fmla="*/ 545630 w 2295408"/>
              <a:gd name="connsiteY6" fmla="*/ 348075 h 856075"/>
              <a:gd name="connsiteX7" fmla="*/ 686741 w 2295408"/>
              <a:gd name="connsiteY7" fmla="*/ 0 h 856075"/>
              <a:gd name="connsiteX8" fmla="*/ 809037 w 2295408"/>
              <a:gd name="connsiteY8" fmla="*/ 489186 h 856075"/>
              <a:gd name="connsiteX9" fmla="*/ 893704 w 2295408"/>
              <a:gd name="connsiteY9" fmla="*/ 752593 h 856075"/>
              <a:gd name="connsiteX10" fmla="*/ 987778 w 2295408"/>
              <a:gd name="connsiteY10" fmla="*/ 856075 h 856075"/>
              <a:gd name="connsiteX11" fmla="*/ 1166519 w 2295408"/>
              <a:gd name="connsiteY11" fmla="*/ 752593 h 856075"/>
              <a:gd name="connsiteX12" fmla="*/ 1251186 w 2295408"/>
              <a:gd name="connsiteY12" fmla="*/ 545630 h 856075"/>
              <a:gd name="connsiteX13" fmla="*/ 1382889 w 2295408"/>
              <a:gd name="connsiteY13" fmla="*/ 310445 h 856075"/>
              <a:gd name="connsiteX14" fmla="*/ 1448741 w 2295408"/>
              <a:gd name="connsiteY14" fmla="*/ 451556 h 856075"/>
              <a:gd name="connsiteX15" fmla="*/ 1580445 w 2295408"/>
              <a:gd name="connsiteY15" fmla="*/ 376297 h 856075"/>
              <a:gd name="connsiteX16" fmla="*/ 1759186 w 2295408"/>
              <a:gd name="connsiteY16" fmla="*/ 442149 h 856075"/>
              <a:gd name="connsiteX17" fmla="*/ 2003778 w 2295408"/>
              <a:gd name="connsiteY17" fmla="*/ 649112 h 856075"/>
              <a:gd name="connsiteX18" fmla="*/ 2154297 w 2295408"/>
              <a:gd name="connsiteY18" fmla="*/ 489186 h 856075"/>
              <a:gd name="connsiteX19" fmla="*/ 2295408 w 2295408"/>
              <a:gd name="connsiteY19" fmla="*/ 583260 h 85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95408" h="856075">
                <a:moveTo>
                  <a:pt x="0" y="649112"/>
                </a:moveTo>
                <a:lnTo>
                  <a:pt x="94074" y="348075"/>
                </a:lnTo>
                <a:lnTo>
                  <a:pt x="188149" y="667926"/>
                </a:lnTo>
                <a:lnTo>
                  <a:pt x="244593" y="451556"/>
                </a:lnTo>
                <a:lnTo>
                  <a:pt x="329260" y="667926"/>
                </a:lnTo>
                <a:lnTo>
                  <a:pt x="460963" y="122297"/>
                </a:lnTo>
                <a:lnTo>
                  <a:pt x="545630" y="348075"/>
                </a:lnTo>
                <a:lnTo>
                  <a:pt x="686741" y="0"/>
                </a:lnTo>
                <a:lnTo>
                  <a:pt x="809037" y="489186"/>
                </a:lnTo>
                <a:lnTo>
                  <a:pt x="893704" y="752593"/>
                </a:lnTo>
                <a:lnTo>
                  <a:pt x="987778" y="856075"/>
                </a:lnTo>
                <a:lnTo>
                  <a:pt x="1166519" y="752593"/>
                </a:lnTo>
                <a:lnTo>
                  <a:pt x="1251186" y="545630"/>
                </a:lnTo>
                <a:lnTo>
                  <a:pt x="1382889" y="310445"/>
                </a:lnTo>
                <a:lnTo>
                  <a:pt x="1448741" y="451556"/>
                </a:lnTo>
                <a:lnTo>
                  <a:pt x="1580445" y="376297"/>
                </a:lnTo>
                <a:lnTo>
                  <a:pt x="1759186" y="442149"/>
                </a:lnTo>
                <a:lnTo>
                  <a:pt x="2003778" y="649112"/>
                </a:lnTo>
                <a:lnTo>
                  <a:pt x="2154297" y="489186"/>
                </a:lnTo>
                <a:lnTo>
                  <a:pt x="2295408" y="583260"/>
                </a:lnTo>
              </a:path>
            </a:pathLst>
          </a:cu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9" name="正方形/長方形 28"/>
          <p:cNvSpPr/>
          <p:nvPr/>
        </p:nvSpPr>
        <p:spPr>
          <a:xfrm>
            <a:off x="4282919" y="2223654"/>
            <a:ext cx="2487016" cy="646331"/>
          </a:xfrm>
          <a:prstGeom prst="rect">
            <a:avLst/>
          </a:prstGeom>
        </p:spPr>
        <p:txBody>
          <a:bodyPr wrap="none">
            <a:spAutoFit/>
          </a:bodyPr>
          <a:lstStyle/>
          <a:p>
            <a:r>
              <a:rPr lang="ja-JP" altLang="en-US" b="1" dirty="0" smtClean="0">
                <a:solidFill>
                  <a:schemeClr val="accent1">
                    <a:lumMod val="60000"/>
                    <a:lumOff val="40000"/>
                  </a:schemeClr>
                </a:solidFill>
              </a:rPr>
              <a:t>在庫変動に繋がる</a:t>
            </a:r>
            <a:endParaRPr lang="en-US" altLang="ja-JP" b="1" dirty="0">
              <a:solidFill>
                <a:schemeClr val="accent1">
                  <a:lumMod val="60000"/>
                  <a:lumOff val="40000"/>
                </a:schemeClr>
              </a:solidFill>
            </a:endParaRPr>
          </a:p>
          <a:p>
            <a:r>
              <a:rPr lang="en-US" altLang="ja-JP" b="1" dirty="0" smtClean="0">
                <a:solidFill>
                  <a:schemeClr val="accent1">
                    <a:lumMod val="60000"/>
                    <a:lumOff val="40000"/>
                  </a:schemeClr>
                </a:solidFill>
              </a:rPr>
              <a:t>“</a:t>
            </a:r>
            <a:r>
              <a:rPr lang="ja-JP" altLang="en-US" b="1" dirty="0" smtClean="0">
                <a:solidFill>
                  <a:schemeClr val="accent1">
                    <a:lumMod val="60000"/>
                    <a:lumOff val="40000"/>
                  </a:schemeClr>
                </a:solidFill>
              </a:rPr>
              <a:t>要因候補</a:t>
            </a:r>
            <a:r>
              <a:rPr lang="en-US" altLang="ja-JP" b="1" dirty="0" smtClean="0">
                <a:solidFill>
                  <a:schemeClr val="accent1">
                    <a:lumMod val="60000"/>
                    <a:lumOff val="40000"/>
                  </a:schemeClr>
                </a:solidFill>
              </a:rPr>
              <a:t>”</a:t>
            </a:r>
            <a:r>
              <a:rPr lang="ja-JP" altLang="en-US" b="1" dirty="0" smtClean="0">
                <a:solidFill>
                  <a:schemeClr val="accent1">
                    <a:lumMod val="60000"/>
                    <a:lumOff val="40000"/>
                  </a:schemeClr>
                </a:solidFill>
              </a:rPr>
              <a:t>を推定する</a:t>
            </a:r>
            <a:endParaRPr lang="ja-JP" altLang="en-US" b="1" dirty="0">
              <a:solidFill>
                <a:schemeClr val="accent1">
                  <a:lumMod val="60000"/>
                  <a:lumOff val="40000"/>
                </a:schemeClr>
              </a:solidFill>
            </a:endParaRPr>
          </a:p>
        </p:txBody>
      </p:sp>
      <p:cxnSp>
        <p:nvCxnSpPr>
          <p:cNvPr id="30" name="直線矢印コネクタ 29"/>
          <p:cNvCxnSpPr/>
          <p:nvPr/>
        </p:nvCxnSpPr>
        <p:spPr>
          <a:xfrm flipH="1">
            <a:off x="7913671" y="2020869"/>
            <a:ext cx="677334" cy="395111"/>
          </a:xfrm>
          <a:prstGeom prst="straightConnector1">
            <a:avLst/>
          </a:prstGeom>
          <a:ln>
            <a:solidFill>
              <a:schemeClr val="tx1"/>
            </a:solidFill>
            <a:prstDash val="sysDash"/>
            <a:tailEnd type="arrow"/>
          </a:ln>
          <a:effectLst/>
        </p:spPr>
        <p:style>
          <a:lnRef idx="2">
            <a:schemeClr val="accent1"/>
          </a:lnRef>
          <a:fillRef idx="0">
            <a:schemeClr val="accent1"/>
          </a:fillRef>
          <a:effectRef idx="1">
            <a:schemeClr val="accent1"/>
          </a:effectRef>
          <a:fontRef idx="minor">
            <a:schemeClr val="tx1"/>
          </a:fontRef>
        </p:style>
      </p:cxnSp>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515" y="3886227"/>
            <a:ext cx="904265" cy="1121408"/>
          </a:xfrm>
          <a:prstGeom prst="rect">
            <a:avLst/>
          </a:prstGeom>
        </p:spPr>
      </p:pic>
      <p:sp>
        <p:nvSpPr>
          <p:cNvPr id="7" name="正方形/長方形 6"/>
          <p:cNvSpPr/>
          <p:nvPr/>
        </p:nvSpPr>
        <p:spPr>
          <a:xfrm>
            <a:off x="1011515" y="3284198"/>
            <a:ext cx="373232" cy="369332"/>
          </a:xfrm>
          <a:prstGeom prst="rect">
            <a:avLst/>
          </a:prstGeom>
        </p:spPr>
        <p:txBody>
          <a:bodyPr wrap="none">
            <a:spAutoFit/>
          </a:bodyPr>
          <a:lstStyle/>
          <a:p>
            <a:pPr algn="ctr"/>
            <a:r>
              <a:rPr lang="en-US" altLang="ja-JP" b="1" dirty="0" smtClean="0">
                <a:solidFill>
                  <a:srgbClr val="333333"/>
                </a:solidFill>
              </a:rPr>
              <a:t>✖️</a:t>
            </a:r>
            <a:endParaRPr lang="ja-JP" altLang="en-US" b="1" dirty="0">
              <a:solidFill>
                <a:srgbClr val="333333"/>
              </a:solidFill>
            </a:endParaRPr>
          </a:p>
        </p:txBody>
      </p:sp>
      <p:sp>
        <p:nvSpPr>
          <p:cNvPr id="32" name="右矢印 31"/>
          <p:cNvSpPr/>
          <p:nvPr/>
        </p:nvSpPr>
        <p:spPr>
          <a:xfrm>
            <a:off x="2488806" y="3294716"/>
            <a:ext cx="545368" cy="484632"/>
          </a:xfrm>
          <a:prstGeom prst="rightArrow">
            <a:avLst/>
          </a:prstGeom>
          <a:solidFill>
            <a:schemeClr val="tx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正方形/長方形 32"/>
          <p:cNvSpPr/>
          <p:nvPr/>
        </p:nvSpPr>
        <p:spPr>
          <a:xfrm>
            <a:off x="3586353" y="1323815"/>
            <a:ext cx="3262432" cy="830997"/>
          </a:xfrm>
          <a:prstGeom prst="rect">
            <a:avLst/>
          </a:prstGeom>
        </p:spPr>
        <p:txBody>
          <a:bodyPr wrap="none">
            <a:spAutoFit/>
          </a:bodyPr>
          <a:lstStyle/>
          <a:p>
            <a:pPr algn="ctr"/>
            <a:r>
              <a:rPr lang="en-US" altLang="ja-JP" sz="4800" b="1" dirty="0" smtClean="0">
                <a:solidFill>
                  <a:srgbClr val="333333"/>
                </a:solidFill>
              </a:rPr>
              <a:t>①</a:t>
            </a:r>
            <a:r>
              <a:rPr lang="ja-JP" altLang="en-US" sz="4800" b="1" dirty="0" smtClean="0">
                <a:solidFill>
                  <a:srgbClr val="333333"/>
                </a:solidFill>
              </a:rPr>
              <a:t>見える化</a:t>
            </a:r>
            <a:endParaRPr lang="ja-JP" altLang="en-US" sz="4800" b="1" dirty="0">
              <a:solidFill>
                <a:srgbClr val="333333"/>
              </a:solidFill>
            </a:endParaRPr>
          </a:p>
        </p:txBody>
      </p:sp>
      <p:sp>
        <p:nvSpPr>
          <p:cNvPr id="35" name="正方形/長方形 34"/>
          <p:cNvSpPr/>
          <p:nvPr/>
        </p:nvSpPr>
        <p:spPr>
          <a:xfrm>
            <a:off x="3608234" y="3104938"/>
            <a:ext cx="2031325" cy="830997"/>
          </a:xfrm>
          <a:prstGeom prst="rect">
            <a:avLst/>
          </a:prstGeom>
        </p:spPr>
        <p:txBody>
          <a:bodyPr wrap="none">
            <a:spAutoFit/>
          </a:bodyPr>
          <a:lstStyle/>
          <a:p>
            <a:pPr algn="ctr"/>
            <a:r>
              <a:rPr lang="en-US" altLang="ja-JP" sz="4800" b="1" dirty="0" smtClean="0">
                <a:solidFill>
                  <a:schemeClr val="bg1">
                    <a:lumMod val="50000"/>
                  </a:schemeClr>
                </a:solidFill>
              </a:rPr>
              <a:t>②</a:t>
            </a:r>
            <a:r>
              <a:rPr lang="ja-JP" altLang="en-US" sz="4800" b="1" dirty="0" smtClean="0">
                <a:solidFill>
                  <a:schemeClr val="bg1">
                    <a:lumMod val="50000"/>
                  </a:schemeClr>
                </a:solidFill>
              </a:rPr>
              <a:t>予測</a:t>
            </a:r>
            <a:r>
              <a:rPr lang="ja-JP" altLang="en-US" sz="4800" b="1" dirty="0" smtClean="0">
                <a:solidFill>
                  <a:srgbClr val="333333"/>
                </a:solidFill>
              </a:rPr>
              <a:t>　　</a:t>
            </a:r>
            <a:endParaRPr lang="ja-JP" altLang="en-US" sz="4800" b="1" dirty="0">
              <a:solidFill>
                <a:srgbClr val="333333"/>
              </a:solidFill>
            </a:endParaRPr>
          </a:p>
        </p:txBody>
      </p:sp>
      <p:sp>
        <p:nvSpPr>
          <p:cNvPr id="36" name="正方形/長方形 35"/>
          <p:cNvSpPr/>
          <p:nvPr/>
        </p:nvSpPr>
        <p:spPr>
          <a:xfrm>
            <a:off x="3666551" y="4774882"/>
            <a:ext cx="2031325" cy="830997"/>
          </a:xfrm>
          <a:prstGeom prst="rect">
            <a:avLst/>
          </a:prstGeom>
        </p:spPr>
        <p:txBody>
          <a:bodyPr wrap="none">
            <a:spAutoFit/>
          </a:bodyPr>
          <a:lstStyle/>
          <a:p>
            <a:pPr algn="ctr"/>
            <a:r>
              <a:rPr lang="en-US" altLang="ja-JP" sz="4800" b="1" dirty="0" smtClean="0">
                <a:solidFill>
                  <a:srgbClr val="7F7F7F"/>
                </a:solidFill>
              </a:rPr>
              <a:t>③</a:t>
            </a:r>
            <a:r>
              <a:rPr lang="ja-JP" altLang="en-US" sz="4800" b="1" dirty="0" smtClean="0">
                <a:solidFill>
                  <a:srgbClr val="7F7F7F"/>
                </a:solidFill>
              </a:rPr>
              <a:t>判断</a:t>
            </a:r>
            <a:endParaRPr lang="ja-JP" altLang="en-US" sz="4800" b="1" dirty="0">
              <a:solidFill>
                <a:srgbClr val="7F7F7F"/>
              </a:solidFill>
            </a:endParaRPr>
          </a:p>
        </p:txBody>
      </p:sp>
      <p:sp>
        <p:nvSpPr>
          <p:cNvPr id="43" name="正方形/長方形 42"/>
          <p:cNvSpPr/>
          <p:nvPr/>
        </p:nvSpPr>
        <p:spPr>
          <a:xfrm>
            <a:off x="4310580" y="4006082"/>
            <a:ext cx="4570482" cy="646331"/>
          </a:xfrm>
          <a:prstGeom prst="rect">
            <a:avLst/>
          </a:prstGeom>
        </p:spPr>
        <p:txBody>
          <a:bodyPr wrap="none">
            <a:spAutoFit/>
          </a:bodyPr>
          <a:lstStyle/>
          <a:p>
            <a:r>
              <a:rPr lang="ja-JP" altLang="en-US" b="1" dirty="0" smtClean="0">
                <a:solidFill>
                  <a:schemeClr val="accent1">
                    <a:lumMod val="20000"/>
                    <a:lumOff val="80000"/>
                  </a:schemeClr>
                </a:solidFill>
              </a:rPr>
              <a:t>過去のデータの傾向から</a:t>
            </a:r>
            <a:endParaRPr lang="en-US" altLang="ja-JP" b="1" dirty="0" smtClean="0">
              <a:solidFill>
                <a:schemeClr val="accent1">
                  <a:lumMod val="20000"/>
                  <a:lumOff val="80000"/>
                </a:schemeClr>
              </a:solidFill>
            </a:endParaRPr>
          </a:p>
          <a:p>
            <a:r>
              <a:rPr lang="ja-JP" altLang="en-US" b="1" dirty="0" smtClean="0">
                <a:solidFill>
                  <a:schemeClr val="accent1">
                    <a:lumMod val="20000"/>
                    <a:lumOff val="80000"/>
                  </a:schemeClr>
                </a:solidFill>
              </a:rPr>
              <a:t>将来どうなる可能性があるのかを予測する</a:t>
            </a:r>
            <a:endParaRPr lang="ja-JP" altLang="en-US" b="1" dirty="0">
              <a:solidFill>
                <a:schemeClr val="accent1">
                  <a:lumMod val="20000"/>
                  <a:lumOff val="80000"/>
                </a:schemeClr>
              </a:solidFill>
            </a:endParaRPr>
          </a:p>
        </p:txBody>
      </p:sp>
      <p:sp>
        <p:nvSpPr>
          <p:cNvPr id="44" name="正方形/長方形 43"/>
          <p:cNvSpPr/>
          <p:nvPr/>
        </p:nvSpPr>
        <p:spPr>
          <a:xfrm>
            <a:off x="4349076" y="5684698"/>
            <a:ext cx="4467890" cy="646331"/>
          </a:xfrm>
          <a:prstGeom prst="rect">
            <a:avLst/>
          </a:prstGeom>
        </p:spPr>
        <p:txBody>
          <a:bodyPr wrap="none">
            <a:spAutoFit/>
          </a:bodyPr>
          <a:lstStyle/>
          <a:p>
            <a:r>
              <a:rPr lang="ja-JP" altLang="en-US" b="1" dirty="0" smtClean="0">
                <a:solidFill>
                  <a:srgbClr val="B0C2FF"/>
                </a:solidFill>
              </a:rPr>
              <a:t>ヒトの判断</a:t>
            </a:r>
            <a:r>
              <a:rPr lang="ja-JP" altLang="en-US" sz="1400" b="1" dirty="0" smtClean="0">
                <a:solidFill>
                  <a:srgbClr val="B0C2FF"/>
                </a:solidFill>
              </a:rPr>
              <a:t>（発注数を決めるなど）</a:t>
            </a:r>
            <a:r>
              <a:rPr lang="ja-JP" altLang="en-US" b="1" dirty="0" smtClean="0">
                <a:solidFill>
                  <a:srgbClr val="B0C2FF"/>
                </a:solidFill>
              </a:rPr>
              <a:t>を学習し、</a:t>
            </a:r>
            <a:endParaRPr lang="en-US" altLang="ja-JP" b="1" dirty="0" smtClean="0">
              <a:solidFill>
                <a:srgbClr val="B0C2FF"/>
              </a:solidFill>
            </a:endParaRPr>
          </a:p>
          <a:p>
            <a:r>
              <a:rPr lang="en-US" altLang="ja-JP" b="1" dirty="0" smtClean="0">
                <a:solidFill>
                  <a:srgbClr val="B0C2FF"/>
                </a:solidFill>
              </a:rPr>
              <a:t>AI</a:t>
            </a:r>
            <a:r>
              <a:rPr lang="ja-JP" altLang="en-US" b="1" dirty="0" smtClean="0">
                <a:solidFill>
                  <a:srgbClr val="B0C2FF"/>
                </a:solidFill>
              </a:rPr>
              <a:t>がヒトの代わりに判断を行う</a:t>
            </a:r>
            <a:endParaRPr lang="en-US" altLang="ja-JP" b="1" dirty="0" smtClean="0">
              <a:solidFill>
                <a:srgbClr val="B0C2FF"/>
              </a:solidFill>
            </a:endParaRPr>
          </a:p>
        </p:txBody>
      </p:sp>
      <p:sp>
        <p:nvSpPr>
          <p:cNvPr id="45" name="正方形/長方形 44"/>
          <p:cNvSpPr/>
          <p:nvPr/>
        </p:nvSpPr>
        <p:spPr>
          <a:xfrm>
            <a:off x="973321" y="5076710"/>
            <a:ext cx="492443" cy="461665"/>
          </a:xfrm>
          <a:prstGeom prst="rect">
            <a:avLst/>
          </a:prstGeom>
        </p:spPr>
        <p:txBody>
          <a:bodyPr wrap="none">
            <a:spAutoFit/>
          </a:bodyPr>
          <a:lstStyle/>
          <a:p>
            <a:pPr algn="ctr"/>
            <a:r>
              <a:rPr lang="en-US" altLang="ja-JP" sz="2400" b="1" dirty="0" smtClean="0">
                <a:solidFill>
                  <a:srgbClr val="333333"/>
                </a:solidFill>
              </a:rPr>
              <a:t>AI</a:t>
            </a:r>
            <a:endParaRPr lang="ja-JP" altLang="en-US" sz="2400" b="1" dirty="0">
              <a:solidFill>
                <a:srgbClr val="333333"/>
              </a:solidFill>
            </a:endParaRPr>
          </a:p>
        </p:txBody>
      </p:sp>
      <p:sp>
        <p:nvSpPr>
          <p:cNvPr id="51" name="右中かっこ 50"/>
          <p:cNvSpPr/>
          <p:nvPr/>
        </p:nvSpPr>
        <p:spPr>
          <a:xfrm>
            <a:off x="10529056" y="1354009"/>
            <a:ext cx="155448" cy="1869265"/>
          </a:xfrm>
          <a:prstGeom prst="rightBrace">
            <a:avLst>
              <a:gd name="adj1" fmla="val 96257"/>
              <a:gd name="adj2" fmla="val 50000"/>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dirty="0"/>
          </a:p>
        </p:txBody>
      </p:sp>
      <p:sp>
        <p:nvSpPr>
          <p:cNvPr id="54" name="正方形/長方形 53"/>
          <p:cNvSpPr/>
          <p:nvPr/>
        </p:nvSpPr>
        <p:spPr>
          <a:xfrm>
            <a:off x="10734297" y="2126786"/>
            <a:ext cx="1356611" cy="369332"/>
          </a:xfrm>
          <a:prstGeom prst="rect">
            <a:avLst/>
          </a:prstGeom>
        </p:spPr>
        <p:txBody>
          <a:bodyPr wrap="square">
            <a:spAutoFit/>
          </a:bodyPr>
          <a:lstStyle/>
          <a:p>
            <a:r>
              <a:rPr lang="ja-JP" altLang="en-US" b="1" dirty="0" smtClean="0">
                <a:solidFill>
                  <a:srgbClr val="FF0000"/>
                </a:solidFill>
              </a:rPr>
              <a:t>本日の内容</a:t>
            </a:r>
            <a:endParaRPr lang="en-US" altLang="ja-JP" b="1" dirty="0">
              <a:solidFill>
                <a:srgbClr val="FF0000"/>
              </a:solidFill>
            </a:endParaRPr>
          </a:p>
        </p:txBody>
      </p:sp>
    </p:spTree>
    <p:extLst>
      <p:ext uri="{BB962C8B-B14F-4D97-AF65-F5344CB8AC3E}">
        <p14:creationId xmlns:p14="http://schemas.microsoft.com/office/powerpoint/2010/main" val="1345730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408226" y="188640"/>
            <a:ext cx="2698175" cy="523220"/>
          </a:xfrm>
        </p:spPr>
        <p:txBody>
          <a:bodyPr/>
          <a:lstStyle/>
          <a:p>
            <a:r>
              <a:rPr kumimoji="1" lang="ja-JP" altLang="en-US" dirty="0"/>
              <a:t>デモサイト紹介</a:t>
            </a:r>
          </a:p>
        </p:txBody>
      </p:sp>
      <p:sp>
        <p:nvSpPr>
          <p:cNvPr id="4" name="テキスト プレースホルダー 1"/>
          <p:cNvSpPr txBox="1">
            <a:spLocks/>
          </p:cNvSpPr>
          <p:nvPr/>
        </p:nvSpPr>
        <p:spPr>
          <a:xfrm>
            <a:off x="2207568" y="855876"/>
            <a:ext cx="7848872"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ja-JP" altLang="en-US" sz="2000" b="1" dirty="0"/>
              <a:t>まずはサイトにアクセス</a:t>
            </a:r>
          </a:p>
        </p:txBody>
      </p:sp>
      <p:grpSp>
        <p:nvGrpSpPr>
          <p:cNvPr id="9" name="グループ化 8"/>
          <p:cNvGrpSpPr/>
          <p:nvPr/>
        </p:nvGrpSpPr>
        <p:grpSpPr>
          <a:xfrm>
            <a:off x="1847528" y="1268760"/>
            <a:ext cx="8568952" cy="4464496"/>
            <a:chOff x="704528" y="2060848"/>
            <a:chExt cx="8568952" cy="4464496"/>
          </a:xfrm>
        </p:grpSpPr>
        <p:sp>
          <p:nvSpPr>
            <p:cNvPr id="10" name="角丸四角形 9"/>
            <p:cNvSpPr/>
            <p:nvPr/>
          </p:nvSpPr>
          <p:spPr>
            <a:xfrm>
              <a:off x="704528" y="2060848"/>
              <a:ext cx="8568952" cy="4464496"/>
            </a:xfrm>
            <a:prstGeom prst="roundRect">
              <a:avLst>
                <a:gd name="adj" fmla="val 0"/>
              </a:avLst>
            </a:prstGeom>
            <a:solidFill>
              <a:srgbClr val="E7ED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1" name="図 10"/>
            <p:cNvPicPr>
              <a:picLocks noChangeAspect="1"/>
            </p:cNvPicPr>
            <p:nvPr/>
          </p:nvPicPr>
          <p:blipFill>
            <a:blip r:embed="rId3"/>
            <a:stretch>
              <a:fillRect/>
            </a:stretch>
          </p:blipFill>
          <p:spPr>
            <a:xfrm>
              <a:off x="920552" y="2204864"/>
              <a:ext cx="4721668" cy="3460114"/>
            </a:xfrm>
            <a:prstGeom prst="rect">
              <a:avLst/>
            </a:prstGeom>
            <a:solidFill>
              <a:schemeClr val="accent4"/>
            </a:solidFill>
            <a:ln>
              <a:solidFill>
                <a:schemeClr val="accent4"/>
              </a:solidFill>
            </a:ln>
          </p:spPr>
        </p:pic>
        <p:pic>
          <p:nvPicPr>
            <p:cNvPr id="12" name="図 11"/>
            <p:cNvPicPr>
              <a:picLocks noChangeAspect="1"/>
            </p:cNvPicPr>
            <p:nvPr/>
          </p:nvPicPr>
          <p:blipFill>
            <a:blip r:embed="rId4"/>
            <a:stretch>
              <a:fillRect/>
            </a:stretch>
          </p:blipFill>
          <p:spPr>
            <a:xfrm>
              <a:off x="4376936" y="2492896"/>
              <a:ext cx="4728914" cy="3956937"/>
            </a:xfrm>
            <a:prstGeom prst="rect">
              <a:avLst/>
            </a:prstGeom>
            <a:ln>
              <a:solidFill>
                <a:schemeClr val="accent4"/>
              </a:solidFill>
            </a:ln>
          </p:spPr>
        </p:pic>
        <p:sp>
          <p:nvSpPr>
            <p:cNvPr id="13" name="正方形/長方形 12"/>
            <p:cNvSpPr/>
            <p:nvPr/>
          </p:nvSpPr>
          <p:spPr>
            <a:xfrm>
              <a:off x="8193360" y="3934920"/>
              <a:ext cx="288032" cy="286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正方形/長方形 13"/>
            <p:cNvSpPr/>
            <p:nvPr/>
          </p:nvSpPr>
          <p:spPr>
            <a:xfrm>
              <a:off x="8193360" y="6093296"/>
              <a:ext cx="288032" cy="1421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15" name="グループ化 14"/>
          <p:cNvGrpSpPr/>
          <p:nvPr/>
        </p:nvGrpSpPr>
        <p:grpSpPr>
          <a:xfrm>
            <a:off x="3863753" y="5931538"/>
            <a:ext cx="5138715" cy="411162"/>
            <a:chOff x="939407" y="5821322"/>
            <a:chExt cx="5214038" cy="411162"/>
          </a:xfrm>
        </p:grpSpPr>
        <p:sp>
          <p:nvSpPr>
            <p:cNvPr id="16" name="二等辺三角形 15"/>
            <p:cNvSpPr/>
            <p:nvPr/>
          </p:nvSpPr>
          <p:spPr>
            <a:xfrm rot="5400000">
              <a:off x="939407" y="5918903"/>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テキスト プレースホルダー 1"/>
            <p:cNvSpPr txBox="1">
              <a:spLocks/>
            </p:cNvSpPr>
            <p:nvPr/>
          </p:nvSpPr>
          <p:spPr>
            <a:xfrm>
              <a:off x="1112036" y="5821322"/>
              <a:ext cx="5041409" cy="411162"/>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sz="2800" b="1" dirty="0">
                  <a:solidFill>
                    <a:srgbClr val="0070C0"/>
                  </a:solidFill>
                </a:rPr>
                <a:t>実際に操作しながら体験可能</a:t>
              </a:r>
            </a:p>
          </p:txBody>
        </p:sp>
      </p:grpSp>
    </p:spTree>
    <p:extLst>
      <p:ext uri="{BB962C8B-B14F-4D97-AF65-F5344CB8AC3E}">
        <p14:creationId xmlns:p14="http://schemas.microsoft.com/office/powerpoint/2010/main" val="1035761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sp>
        <p:nvSpPr>
          <p:cNvPr id="5" name="テキスト プレースホルダー 2">
            <a:extLst>
              <a:ext uri="{FF2B5EF4-FFF2-40B4-BE49-F238E27FC236}">
                <a16:creationId xmlns="" xmlns:a16="http://schemas.microsoft.com/office/drawing/2014/main" id="{F368D1C1-9749-4A89-B57E-776F23535FC2}"/>
              </a:ext>
            </a:extLst>
          </p:cNvPr>
          <p:cNvSpPr txBox="1">
            <a:spLocks/>
          </p:cNvSpPr>
          <p:nvPr/>
        </p:nvSpPr>
        <p:spPr>
          <a:xfrm>
            <a:off x="1" y="177399"/>
            <a:ext cx="12191999" cy="644511"/>
          </a:xfrm>
          <a:prstGeom prst="rect">
            <a:avLst/>
          </a:prstGeom>
          <a:solidFill>
            <a:schemeClr val="accent3">
              <a:lumMod val="20000"/>
              <a:lumOff val="80000"/>
            </a:schemeClr>
          </a:solidFill>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1" sz="2400" b="1" kern="1200" baseline="0">
                <a:solidFill>
                  <a:schemeClr val="tx2"/>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400" dirty="0" smtClean="0"/>
              <a:t>AI</a:t>
            </a:r>
            <a:r>
              <a:rPr lang="ja-JP" altLang="en-US" sz="4400" dirty="0" smtClean="0"/>
              <a:t>を用いた、在庫見える化の事例</a:t>
            </a:r>
            <a:endParaRPr lang="ja-JP" altLang="en-US" sz="4400" dirty="0"/>
          </a:p>
        </p:txBody>
      </p:sp>
      <p:pic>
        <p:nvPicPr>
          <p:cNvPr id="6" name="図 5">
            <a:extLst>
              <a:ext uri="{FF2B5EF4-FFF2-40B4-BE49-F238E27FC236}">
                <a16:creationId xmlns="" xmlns:a16="http://schemas.microsoft.com/office/drawing/2014/main" id="{59BF3E11-907C-4C48-BDD2-8B92BABCDA4D}"/>
              </a:ext>
            </a:extLst>
          </p:cNvPr>
          <p:cNvPicPr>
            <a:picLocks noChangeAspect="1"/>
          </p:cNvPicPr>
          <p:nvPr/>
        </p:nvPicPr>
        <p:blipFill>
          <a:blip r:embed="rId2"/>
          <a:stretch>
            <a:fillRect/>
          </a:stretch>
        </p:blipFill>
        <p:spPr>
          <a:xfrm>
            <a:off x="564101" y="1185180"/>
            <a:ext cx="9866720" cy="4863383"/>
          </a:xfrm>
          <a:prstGeom prst="rect">
            <a:avLst/>
          </a:prstGeom>
        </p:spPr>
      </p:pic>
      <p:sp>
        <p:nvSpPr>
          <p:cNvPr id="2" name="正方形/長方形 1"/>
          <p:cNvSpPr/>
          <p:nvPr/>
        </p:nvSpPr>
        <p:spPr>
          <a:xfrm>
            <a:off x="3771957" y="3156411"/>
            <a:ext cx="877163" cy="369332"/>
          </a:xfrm>
          <a:prstGeom prst="rect">
            <a:avLst/>
          </a:prstGeom>
        </p:spPr>
        <p:txBody>
          <a:bodyPr wrap="none">
            <a:spAutoFit/>
          </a:bodyPr>
          <a:lstStyle/>
          <a:p>
            <a:r>
              <a:rPr lang="ja-JP" altLang="en-US" b="1" dirty="0">
                <a:solidFill>
                  <a:srgbClr val="333333"/>
                </a:solidFill>
              </a:rPr>
              <a:t>データ</a:t>
            </a:r>
            <a:endParaRPr lang="ja-JP" altLang="en-US" dirty="0"/>
          </a:p>
        </p:txBody>
      </p:sp>
    </p:spTree>
    <p:extLst>
      <p:ext uri="{BB962C8B-B14F-4D97-AF65-F5344CB8AC3E}">
        <p14:creationId xmlns:p14="http://schemas.microsoft.com/office/powerpoint/2010/main" val="2795094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付プレースホルダー 3"/>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sp>
        <p:nvSpPr>
          <p:cNvPr id="5" name="テキスト プレースホルダー 2">
            <a:extLst>
              <a:ext uri="{FF2B5EF4-FFF2-40B4-BE49-F238E27FC236}">
                <a16:creationId xmlns="" xmlns:a16="http://schemas.microsoft.com/office/drawing/2014/main" id="{F368D1C1-9749-4A89-B57E-776F23535FC2}"/>
              </a:ext>
            </a:extLst>
          </p:cNvPr>
          <p:cNvSpPr txBox="1">
            <a:spLocks/>
          </p:cNvSpPr>
          <p:nvPr/>
        </p:nvSpPr>
        <p:spPr>
          <a:xfrm>
            <a:off x="1" y="177399"/>
            <a:ext cx="12191999" cy="644511"/>
          </a:xfrm>
          <a:prstGeom prst="rect">
            <a:avLst/>
          </a:prstGeom>
          <a:solidFill>
            <a:schemeClr val="accent3">
              <a:lumMod val="20000"/>
              <a:lumOff val="80000"/>
            </a:schemeClr>
          </a:solidFill>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1" sz="2400" b="1" kern="1200" baseline="0">
                <a:solidFill>
                  <a:schemeClr val="tx2"/>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24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400" dirty="0" smtClean="0"/>
              <a:t>AI</a:t>
            </a:r>
            <a:r>
              <a:rPr lang="ja-JP" altLang="en-US" sz="4400" dirty="0" smtClean="0"/>
              <a:t>を用いた、在庫見える化の事例</a:t>
            </a:r>
            <a:endParaRPr lang="ja-JP" altLang="en-US" sz="4400" dirty="0"/>
          </a:p>
        </p:txBody>
      </p:sp>
    </p:spTree>
    <p:extLst>
      <p:ext uri="{BB962C8B-B14F-4D97-AF65-F5344CB8AC3E}">
        <p14:creationId xmlns:p14="http://schemas.microsoft.com/office/powerpoint/2010/main" val="2533921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endParaRPr kumimoji="1" lang="ja-JP" altLang="en-US"/>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spTree>
    <p:extLst>
      <p:ext uri="{BB962C8B-B14F-4D97-AF65-F5344CB8AC3E}">
        <p14:creationId xmlns:p14="http://schemas.microsoft.com/office/powerpoint/2010/main" val="198647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 xmlns:a16="http://schemas.microsoft.com/office/drawing/2014/main" id="{7CB531B3-50E4-419B-9EFB-5D0088A50810}"/>
              </a:ext>
            </a:extLst>
          </p:cNvPr>
          <p:cNvSpPr>
            <a:spLocks noGrp="1"/>
          </p:cNvSpPr>
          <p:nvPr>
            <p:ph type="body" sz="quarter" idx="18"/>
          </p:nvPr>
        </p:nvSpPr>
        <p:spPr/>
        <p:txBody>
          <a:bodyPr/>
          <a:lstStyle/>
          <a:p>
            <a:r>
              <a:rPr kumimoji="1" lang="ja-JP" altLang="en-US" sz="1800" dirty="0"/>
              <a:t>読み取れること⇓</a:t>
            </a:r>
          </a:p>
        </p:txBody>
      </p:sp>
      <p:pic>
        <p:nvPicPr>
          <p:cNvPr id="19" name="図 18">
            <a:extLst>
              <a:ext uri="{FF2B5EF4-FFF2-40B4-BE49-F238E27FC236}">
                <a16:creationId xmlns="" xmlns:a16="http://schemas.microsoft.com/office/drawing/2014/main" id="{59BF3E11-907C-4C48-BDD2-8B92BABCDA4D}"/>
              </a:ext>
            </a:extLst>
          </p:cNvPr>
          <p:cNvPicPr>
            <a:picLocks noChangeAspect="1"/>
          </p:cNvPicPr>
          <p:nvPr/>
        </p:nvPicPr>
        <p:blipFill>
          <a:blip r:embed="rId2"/>
          <a:stretch>
            <a:fillRect/>
          </a:stretch>
        </p:blipFill>
        <p:spPr>
          <a:xfrm>
            <a:off x="564101" y="1185180"/>
            <a:ext cx="9866720" cy="4863383"/>
          </a:xfrm>
          <a:prstGeom prst="rect">
            <a:avLst/>
          </a:prstGeom>
        </p:spPr>
      </p:pic>
      <p:sp>
        <p:nvSpPr>
          <p:cNvPr id="3" name="テキスト プレースホルダー 2">
            <a:extLst>
              <a:ext uri="{FF2B5EF4-FFF2-40B4-BE49-F238E27FC236}">
                <a16:creationId xmlns="" xmlns:a16="http://schemas.microsoft.com/office/drawing/2014/main" id="{E21DE76F-6FA0-4060-8FC0-1E5811E9F807}"/>
              </a:ext>
            </a:extLst>
          </p:cNvPr>
          <p:cNvSpPr>
            <a:spLocks noGrp="1"/>
          </p:cNvSpPr>
          <p:nvPr>
            <p:ph type="body" sz="quarter" idx="20"/>
          </p:nvPr>
        </p:nvSpPr>
        <p:spPr/>
        <p:txBody>
          <a:bodyPr/>
          <a:lstStyle/>
          <a:p>
            <a:r>
              <a:rPr kumimoji="1" lang="en-US" altLang="ja-JP" dirty="0"/>
              <a:t>4.</a:t>
            </a:r>
            <a:r>
              <a:rPr lang="ja-JP" altLang="en-US" dirty="0"/>
              <a:t>在庫見える化ツールのアウトプットイメージ</a:t>
            </a:r>
          </a:p>
        </p:txBody>
      </p:sp>
      <p:sp>
        <p:nvSpPr>
          <p:cNvPr id="4" name="日付プレースホルダー 3">
            <a:extLst>
              <a:ext uri="{FF2B5EF4-FFF2-40B4-BE49-F238E27FC236}">
                <a16:creationId xmlns="" xmlns:a16="http://schemas.microsoft.com/office/drawing/2014/main" id="{E4F7197C-7C98-48DA-A9C9-94C58ED64664}"/>
              </a:ext>
            </a:extLst>
          </p:cNvPr>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sp>
        <p:nvSpPr>
          <p:cNvPr id="10" name="テキスト ボックス 9">
            <a:extLst>
              <a:ext uri="{FF2B5EF4-FFF2-40B4-BE49-F238E27FC236}">
                <a16:creationId xmlns="" xmlns:a16="http://schemas.microsoft.com/office/drawing/2014/main" id="{B3832280-8062-4399-AC32-DF67F3FADD79}"/>
              </a:ext>
            </a:extLst>
          </p:cNvPr>
          <p:cNvSpPr txBox="1"/>
          <p:nvPr/>
        </p:nvSpPr>
        <p:spPr>
          <a:xfrm>
            <a:off x="10257925" y="1846665"/>
            <a:ext cx="1003634" cy="276999"/>
          </a:xfrm>
          <a:prstGeom prst="rect">
            <a:avLst/>
          </a:prstGeom>
          <a:noFill/>
        </p:spPr>
        <p:txBody>
          <a:bodyPr wrap="square">
            <a:spAutoFit/>
          </a:bodyPr>
          <a:lstStyle/>
          <a:p>
            <a:pPr algn="ctr"/>
            <a:r>
              <a:rPr lang="ja-JP" altLang="en-US" sz="1200" dirty="0">
                <a:solidFill>
                  <a:srgbClr val="FF0000"/>
                </a:solidFill>
              </a:rPr>
              <a:t>基準最大値</a:t>
            </a:r>
            <a:endParaRPr kumimoji="1" lang="ja-JP" altLang="en-US" sz="1200" dirty="0">
              <a:solidFill>
                <a:srgbClr val="FF0000"/>
              </a:solidFill>
            </a:endParaRPr>
          </a:p>
        </p:txBody>
      </p:sp>
      <p:sp>
        <p:nvSpPr>
          <p:cNvPr id="11" name="テキスト ボックス 10">
            <a:extLst>
              <a:ext uri="{FF2B5EF4-FFF2-40B4-BE49-F238E27FC236}">
                <a16:creationId xmlns="" xmlns:a16="http://schemas.microsoft.com/office/drawing/2014/main" id="{E54EC468-7611-4C85-AC13-A5963574B3D6}"/>
              </a:ext>
            </a:extLst>
          </p:cNvPr>
          <p:cNvSpPr txBox="1"/>
          <p:nvPr/>
        </p:nvSpPr>
        <p:spPr>
          <a:xfrm>
            <a:off x="10257926" y="2797160"/>
            <a:ext cx="1003634" cy="276999"/>
          </a:xfrm>
          <a:prstGeom prst="rect">
            <a:avLst/>
          </a:prstGeom>
          <a:noFill/>
        </p:spPr>
        <p:txBody>
          <a:bodyPr wrap="square">
            <a:spAutoFit/>
          </a:bodyPr>
          <a:lstStyle/>
          <a:p>
            <a:pPr algn="ctr"/>
            <a:r>
              <a:rPr lang="ja-JP" altLang="en-US" sz="1200" dirty="0">
                <a:solidFill>
                  <a:srgbClr val="00B050"/>
                </a:solidFill>
              </a:rPr>
              <a:t>基準最小値</a:t>
            </a:r>
            <a:endParaRPr kumimoji="1" lang="ja-JP" altLang="en-US" sz="1200" dirty="0">
              <a:solidFill>
                <a:srgbClr val="00B050"/>
              </a:solidFill>
            </a:endParaRPr>
          </a:p>
        </p:txBody>
      </p:sp>
      <p:sp>
        <p:nvSpPr>
          <p:cNvPr id="16" name="吹き出し: 角を丸めた四角形 15">
            <a:extLst>
              <a:ext uri="{FF2B5EF4-FFF2-40B4-BE49-F238E27FC236}">
                <a16:creationId xmlns="" xmlns:a16="http://schemas.microsoft.com/office/drawing/2014/main" id="{9F94F573-BFA0-47D5-B792-9734C5B3B7E6}"/>
              </a:ext>
            </a:extLst>
          </p:cNvPr>
          <p:cNvSpPr/>
          <p:nvPr/>
        </p:nvSpPr>
        <p:spPr>
          <a:xfrm>
            <a:off x="9807221" y="3860885"/>
            <a:ext cx="1564254" cy="469232"/>
          </a:xfrm>
          <a:prstGeom prst="wedgeRoundRectCallout">
            <a:avLst>
              <a:gd name="adj1" fmla="val -71710"/>
              <a:gd name="adj2" fmla="val 6203"/>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000" dirty="0">
                <a:solidFill>
                  <a:schemeClr val="tx1"/>
                </a:solidFill>
              </a:rPr>
              <a:t>色が濃いと寄与が高い</a:t>
            </a:r>
            <a:endParaRPr kumimoji="1" lang="ja-JP" altLang="en-US" sz="1000" dirty="0">
              <a:solidFill>
                <a:schemeClr val="tx1"/>
              </a:solidFill>
            </a:endParaRPr>
          </a:p>
        </p:txBody>
      </p:sp>
      <p:sp>
        <p:nvSpPr>
          <p:cNvPr id="17" name="吹き出し: 角を丸めた四角形 16">
            <a:extLst>
              <a:ext uri="{FF2B5EF4-FFF2-40B4-BE49-F238E27FC236}">
                <a16:creationId xmlns="" xmlns:a16="http://schemas.microsoft.com/office/drawing/2014/main" id="{6DC685EF-533E-4C8F-9C85-30726249469F}"/>
              </a:ext>
            </a:extLst>
          </p:cNvPr>
          <p:cNvSpPr/>
          <p:nvPr/>
        </p:nvSpPr>
        <p:spPr>
          <a:xfrm>
            <a:off x="9815300" y="4435642"/>
            <a:ext cx="1784025" cy="469232"/>
          </a:xfrm>
          <a:prstGeom prst="wedgeRoundRectCallout">
            <a:avLst>
              <a:gd name="adj1" fmla="val -65865"/>
              <a:gd name="adj2" fmla="val -5763"/>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tx1"/>
                </a:solidFill>
              </a:rPr>
              <a:t>赤の正の符号は増加寄与</a:t>
            </a:r>
            <a:endParaRPr kumimoji="1" lang="en-US" altLang="ja-JP" sz="1000" dirty="0">
              <a:solidFill>
                <a:schemeClr val="tx1"/>
              </a:solidFill>
            </a:endParaRPr>
          </a:p>
          <a:p>
            <a:pPr algn="ctr"/>
            <a:r>
              <a:rPr lang="ja-JP" altLang="en-US" sz="1000" dirty="0">
                <a:solidFill>
                  <a:schemeClr val="tx1"/>
                </a:solidFill>
              </a:rPr>
              <a:t>青の負の符号は減少寄与</a:t>
            </a:r>
            <a:endParaRPr kumimoji="1" lang="ja-JP" altLang="en-US" sz="1000" dirty="0">
              <a:solidFill>
                <a:schemeClr val="tx1"/>
              </a:solidFill>
            </a:endParaRPr>
          </a:p>
        </p:txBody>
      </p:sp>
      <p:sp>
        <p:nvSpPr>
          <p:cNvPr id="5" name="楕円 4">
            <a:extLst>
              <a:ext uri="{FF2B5EF4-FFF2-40B4-BE49-F238E27FC236}">
                <a16:creationId xmlns="" xmlns:a16="http://schemas.microsoft.com/office/drawing/2014/main" id="{10FCD9B9-26C4-44EE-82A5-E4C0DB24F7F7}"/>
              </a:ext>
            </a:extLst>
          </p:cNvPr>
          <p:cNvSpPr/>
          <p:nvPr/>
        </p:nvSpPr>
        <p:spPr>
          <a:xfrm>
            <a:off x="3344779" y="1372918"/>
            <a:ext cx="1752600" cy="750746"/>
          </a:xfrm>
          <a:prstGeom prst="ellipse">
            <a:avLst/>
          </a:prstGeom>
          <a:solidFill>
            <a:srgbClr val="FF0000">
              <a:alpha val="1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18" name="楕円 17">
            <a:extLst>
              <a:ext uri="{FF2B5EF4-FFF2-40B4-BE49-F238E27FC236}">
                <a16:creationId xmlns="" xmlns:a16="http://schemas.microsoft.com/office/drawing/2014/main" id="{D48C9E5A-E0B8-4325-9270-560AF6F73920}"/>
              </a:ext>
            </a:extLst>
          </p:cNvPr>
          <p:cNvSpPr/>
          <p:nvPr/>
        </p:nvSpPr>
        <p:spPr>
          <a:xfrm>
            <a:off x="8269705" y="1340964"/>
            <a:ext cx="1752600" cy="750746"/>
          </a:xfrm>
          <a:prstGeom prst="ellipse">
            <a:avLst/>
          </a:prstGeom>
          <a:solidFill>
            <a:srgbClr val="FF0000">
              <a:alpha val="1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22" name="吹き出し: 角を丸めた四角形 21">
            <a:extLst>
              <a:ext uri="{FF2B5EF4-FFF2-40B4-BE49-F238E27FC236}">
                <a16:creationId xmlns="" xmlns:a16="http://schemas.microsoft.com/office/drawing/2014/main" id="{20C82C33-A80B-4905-818E-A739FF083BFB}"/>
              </a:ext>
            </a:extLst>
          </p:cNvPr>
          <p:cNvSpPr/>
          <p:nvPr/>
        </p:nvSpPr>
        <p:spPr>
          <a:xfrm>
            <a:off x="762673" y="1410453"/>
            <a:ext cx="2059033" cy="469232"/>
          </a:xfrm>
          <a:prstGeom prst="wedgeRoundRectCallout">
            <a:avLst>
              <a:gd name="adj1" fmla="val 85454"/>
              <a:gd name="adj2" fmla="val 1930"/>
              <a:gd name="adj3" fmla="val 16667"/>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000" dirty="0">
                <a:solidFill>
                  <a:schemeClr val="tx1"/>
                </a:solidFill>
              </a:rPr>
              <a:t>計画通り生産されていないため</a:t>
            </a:r>
          </a:p>
        </p:txBody>
      </p:sp>
      <p:sp>
        <p:nvSpPr>
          <p:cNvPr id="23" name="吹き出し: 角を丸めた四角形 22">
            <a:extLst>
              <a:ext uri="{FF2B5EF4-FFF2-40B4-BE49-F238E27FC236}">
                <a16:creationId xmlns="" xmlns:a16="http://schemas.microsoft.com/office/drawing/2014/main" id="{6E024DFD-0836-41B2-83C6-B0DDA7577600}"/>
              </a:ext>
            </a:extLst>
          </p:cNvPr>
          <p:cNvSpPr/>
          <p:nvPr/>
        </p:nvSpPr>
        <p:spPr>
          <a:xfrm>
            <a:off x="9778866" y="1007585"/>
            <a:ext cx="2340945" cy="631613"/>
          </a:xfrm>
          <a:prstGeom prst="wedgeRoundRectCallout">
            <a:avLst>
              <a:gd name="adj1" fmla="val -56928"/>
              <a:gd name="adj2" fmla="val 34409"/>
              <a:gd name="adj3" fmla="val 16667"/>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sz="1000" dirty="0">
                <a:solidFill>
                  <a:schemeClr val="tx1"/>
                </a:solidFill>
              </a:rPr>
              <a:t>計画通り生産はできている</a:t>
            </a:r>
            <a:endParaRPr lang="en-US" altLang="ja-JP" sz="1000" dirty="0">
              <a:solidFill>
                <a:schemeClr val="tx1"/>
              </a:solidFill>
            </a:endParaRPr>
          </a:p>
          <a:p>
            <a:r>
              <a:rPr lang="ja-JP" altLang="en-US" sz="1000" dirty="0">
                <a:solidFill>
                  <a:schemeClr val="tx1"/>
                </a:solidFill>
              </a:rPr>
              <a:t>入庫数が多い→納入数が多い</a:t>
            </a:r>
            <a:endParaRPr lang="en-US" altLang="ja-JP" sz="1000" dirty="0">
              <a:solidFill>
                <a:schemeClr val="tx1"/>
              </a:solidFill>
            </a:endParaRPr>
          </a:p>
          <a:p>
            <a:r>
              <a:rPr kumimoji="1" lang="ja-JP" altLang="en-US" sz="1000" dirty="0">
                <a:solidFill>
                  <a:schemeClr val="tx1"/>
                </a:solidFill>
              </a:rPr>
              <a:t>→　必要数の見積に問題があった？</a:t>
            </a:r>
          </a:p>
        </p:txBody>
      </p:sp>
      <p:sp>
        <p:nvSpPr>
          <p:cNvPr id="24" name="吹き出し: 角を丸めた四角形 23">
            <a:extLst>
              <a:ext uri="{FF2B5EF4-FFF2-40B4-BE49-F238E27FC236}">
                <a16:creationId xmlns="" xmlns:a16="http://schemas.microsoft.com/office/drawing/2014/main" id="{AC54F5A3-7866-4B99-8EAB-F88566A58F71}"/>
              </a:ext>
            </a:extLst>
          </p:cNvPr>
          <p:cNvSpPr/>
          <p:nvPr/>
        </p:nvSpPr>
        <p:spPr>
          <a:xfrm>
            <a:off x="1285776" y="3474891"/>
            <a:ext cx="2228148" cy="469232"/>
          </a:xfrm>
          <a:prstGeom prst="wedgeRoundRectCallout">
            <a:avLst>
              <a:gd name="adj1" fmla="val 59743"/>
              <a:gd name="adj2" fmla="val 113896"/>
              <a:gd name="adj3" fmla="val 16667"/>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000" dirty="0">
                <a:solidFill>
                  <a:schemeClr val="tx1"/>
                </a:solidFill>
              </a:rPr>
              <a:t>計画通り生産されていないことが、在庫増加に寄与</a:t>
            </a:r>
          </a:p>
        </p:txBody>
      </p:sp>
      <p:sp>
        <p:nvSpPr>
          <p:cNvPr id="25" name="吹き出し: 角を丸めた四角形 24">
            <a:extLst>
              <a:ext uri="{FF2B5EF4-FFF2-40B4-BE49-F238E27FC236}">
                <a16:creationId xmlns="" xmlns:a16="http://schemas.microsoft.com/office/drawing/2014/main" id="{1D327D7C-F13A-41F0-8FC2-EB95BB85993A}"/>
              </a:ext>
            </a:extLst>
          </p:cNvPr>
          <p:cNvSpPr/>
          <p:nvPr/>
        </p:nvSpPr>
        <p:spPr>
          <a:xfrm>
            <a:off x="5508830" y="3074159"/>
            <a:ext cx="2059033" cy="651052"/>
          </a:xfrm>
          <a:prstGeom prst="wedgeRoundRectCallout">
            <a:avLst>
              <a:gd name="adj1" fmla="val 57211"/>
              <a:gd name="adj2" fmla="val 90819"/>
              <a:gd name="adj3" fmla="val 16667"/>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000" dirty="0">
                <a:solidFill>
                  <a:schemeClr val="tx1"/>
                </a:solidFill>
              </a:rPr>
              <a:t>計画通り生産されている</a:t>
            </a:r>
            <a:endParaRPr kumimoji="1" lang="en-US" altLang="ja-JP" sz="1000" dirty="0">
              <a:solidFill>
                <a:schemeClr val="tx1"/>
              </a:solidFill>
            </a:endParaRPr>
          </a:p>
          <a:p>
            <a:r>
              <a:rPr kumimoji="1" lang="ja-JP" altLang="en-US" sz="1000" dirty="0">
                <a:solidFill>
                  <a:schemeClr val="tx1"/>
                </a:solidFill>
              </a:rPr>
              <a:t>出庫する数より入庫する数が多いことが、在庫増加に寄与</a:t>
            </a:r>
          </a:p>
        </p:txBody>
      </p:sp>
      <p:sp>
        <p:nvSpPr>
          <p:cNvPr id="26" name="吹き出し: 角を丸めた四角形 25">
            <a:extLst>
              <a:ext uri="{FF2B5EF4-FFF2-40B4-BE49-F238E27FC236}">
                <a16:creationId xmlns="" xmlns:a16="http://schemas.microsoft.com/office/drawing/2014/main" id="{F7541929-EB49-4631-B693-F77027C99552}"/>
              </a:ext>
            </a:extLst>
          </p:cNvPr>
          <p:cNvSpPr/>
          <p:nvPr/>
        </p:nvSpPr>
        <p:spPr>
          <a:xfrm>
            <a:off x="5097379" y="5386791"/>
            <a:ext cx="2821033" cy="469232"/>
          </a:xfrm>
          <a:prstGeom prst="wedgeRoundRectCallout">
            <a:avLst>
              <a:gd name="adj1" fmla="val 32510"/>
              <a:gd name="adj2" fmla="val -99779"/>
              <a:gd name="adj3" fmla="val 16667"/>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000" dirty="0">
                <a:solidFill>
                  <a:schemeClr val="tx1"/>
                </a:solidFill>
              </a:rPr>
              <a:t>納入数と入庫数にズレはないので、そもそも必要数に対して納入が多かったかも</a:t>
            </a:r>
          </a:p>
        </p:txBody>
      </p:sp>
      <p:sp>
        <p:nvSpPr>
          <p:cNvPr id="27" name="正方形/長方形 26">
            <a:extLst>
              <a:ext uri="{FF2B5EF4-FFF2-40B4-BE49-F238E27FC236}">
                <a16:creationId xmlns="" xmlns:a16="http://schemas.microsoft.com/office/drawing/2014/main" id="{D2EE1CB8-AB37-470A-9998-AF6C7C7BE7EA}"/>
              </a:ext>
            </a:extLst>
          </p:cNvPr>
          <p:cNvSpPr/>
          <p:nvPr/>
        </p:nvSpPr>
        <p:spPr>
          <a:xfrm>
            <a:off x="549442" y="6161860"/>
            <a:ext cx="9265858" cy="3513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ja-JP" sz="1400" dirty="0">
                <a:solidFill>
                  <a:schemeClr val="tx1"/>
                </a:solidFill>
              </a:rPr>
              <a:t>※</a:t>
            </a:r>
            <a:r>
              <a:rPr lang="ja-JP" altLang="en-US" sz="1400" dirty="0">
                <a:solidFill>
                  <a:schemeClr val="tx1"/>
                </a:solidFill>
              </a:rPr>
              <a:t>変動要因の粒度で分析できる限界が決まる。詳細な分析を行うためには、変数選択が重要</a:t>
            </a:r>
            <a:endParaRPr kumimoji="1" lang="ja-JP" altLang="en-US" sz="1400" dirty="0">
              <a:solidFill>
                <a:schemeClr val="tx1"/>
              </a:solidFill>
            </a:endParaRPr>
          </a:p>
        </p:txBody>
      </p:sp>
      <p:sp>
        <p:nvSpPr>
          <p:cNvPr id="20" name="吹き出し: 角を丸めた四角形 19">
            <a:extLst>
              <a:ext uri="{FF2B5EF4-FFF2-40B4-BE49-F238E27FC236}">
                <a16:creationId xmlns="" xmlns:a16="http://schemas.microsoft.com/office/drawing/2014/main" id="{4516D2C4-5532-447B-8CFB-AA8245F17605}"/>
              </a:ext>
            </a:extLst>
          </p:cNvPr>
          <p:cNvSpPr/>
          <p:nvPr/>
        </p:nvSpPr>
        <p:spPr>
          <a:xfrm>
            <a:off x="9078756" y="5751578"/>
            <a:ext cx="2563802" cy="469232"/>
          </a:xfrm>
          <a:prstGeom prst="wedgeRoundRectCallout">
            <a:avLst>
              <a:gd name="adj1" fmla="val -59977"/>
              <a:gd name="adj2" fmla="val -136532"/>
              <a:gd name="adj3" fmla="val 16667"/>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000" dirty="0">
                <a:solidFill>
                  <a:schemeClr val="tx1"/>
                </a:solidFill>
              </a:rPr>
              <a:t>数値は各要因の値（前日の値が記載）</a:t>
            </a:r>
          </a:p>
        </p:txBody>
      </p:sp>
      <p:sp>
        <p:nvSpPr>
          <p:cNvPr id="6" name="正方形/長方形 5">
            <a:extLst>
              <a:ext uri="{FF2B5EF4-FFF2-40B4-BE49-F238E27FC236}">
                <a16:creationId xmlns="" xmlns:a16="http://schemas.microsoft.com/office/drawing/2014/main" id="{960A1067-85D3-4ED4-ACAD-BA1C04DD5237}"/>
              </a:ext>
            </a:extLst>
          </p:cNvPr>
          <p:cNvSpPr/>
          <p:nvPr/>
        </p:nvSpPr>
        <p:spPr>
          <a:xfrm>
            <a:off x="11172300" y="0"/>
            <a:ext cx="3897168" cy="7782560"/>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ja-JP" altLang="en-US" dirty="0">
                <a:solidFill>
                  <a:schemeClr val="tx1"/>
                </a:solidFill>
              </a:rPr>
              <a:t>生産変動のグラフを入れた方がいい</a:t>
            </a:r>
            <a:endParaRPr lang="en-US" altLang="ja-JP" dirty="0">
              <a:solidFill>
                <a:schemeClr val="tx1"/>
              </a:solidFill>
            </a:endParaRPr>
          </a:p>
          <a:p>
            <a:endParaRPr kumimoji="1" lang="en-US" altLang="ja-JP" dirty="0">
              <a:solidFill>
                <a:schemeClr val="tx1"/>
              </a:solidFill>
            </a:endParaRPr>
          </a:p>
          <a:p>
            <a:r>
              <a:rPr lang="ja-JP" altLang="en-US" dirty="0">
                <a:solidFill>
                  <a:schemeClr val="tx1"/>
                </a:solidFill>
              </a:rPr>
              <a:t>赤になるときの条件など</a:t>
            </a:r>
            <a:endParaRPr lang="en-US" altLang="ja-JP" dirty="0">
              <a:solidFill>
                <a:schemeClr val="tx1"/>
              </a:solidFill>
            </a:endParaRPr>
          </a:p>
          <a:p>
            <a:endParaRPr kumimoji="1" lang="en-US" altLang="ja-JP" dirty="0">
              <a:solidFill>
                <a:schemeClr val="tx1"/>
              </a:solidFill>
            </a:endParaRPr>
          </a:p>
          <a:p>
            <a:r>
              <a:rPr lang="ja-JP" altLang="en-US" dirty="0">
                <a:solidFill>
                  <a:schemeClr val="tx1"/>
                </a:solidFill>
              </a:rPr>
              <a:t>予測できるとうれしい</a:t>
            </a:r>
            <a:endParaRPr lang="en-US" altLang="ja-JP" dirty="0">
              <a:solidFill>
                <a:schemeClr val="tx1"/>
              </a:solidFill>
            </a:endParaRPr>
          </a:p>
          <a:p>
            <a:endParaRPr kumimoji="1" lang="en-US" altLang="ja-JP" dirty="0">
              <a:solidFill>
                <a:schemeClr val="tx1"/>
              </a:solidFill>
            </a:endParaRPr>
          </a:p>
          <a:p>
            <a:r>
              <a:rPr kumimoji="1" lang="ja-JP" altLang="en-US" dirty="0">
                <a:solidFill>
                  <a:schemeClr val="tx1"/>
                </a:solidFill>
              </a:rPr>
              <a:t>製品の生産の切り替え段取りで時間がかかる</a:t>
            </a:r>
            <a:endParaRPr kumimoji="1" lang="en-US" altLang="ja-JP" dirty="0">
              <a:solidFill>
                <a:schemeClr val="tx1"/>
              </a:solidFill>
            </a:endParaRPr>
          </a:p>
          <a:p>
            <a:r>
              <a:rPr lang="ja-JP" altLang="en-US" dirty="0">
                <a:solidFill>
                  <a:schemeClr val="tx1"/>
                </a:solidFill>
              </a:rPr>
              <a:t>部品も欠品しないように持っておく</a:t>
            </a:r>
            <a:endParaRPr lang="en-US" altLang="ja-JP" dirty="0">
              <a:solidFill>
                <a:schemeClr val="tx1"/>
              </a:solidFill>
            </a:endParaRPr>
          </a:p>
          <a:p>
            <a:r>
              <a:rPr kumimoji="1" lang="ja-JP" altLang="en-US" dirty="0">
                <a:solidFill>
                  <a:schemeClr val="tx1"/>
                </a:solidFill>
              </a:rPr>
              <a:t>生産計画に製品の生産</a:t>
            </a:r>
            <a:endParaRPr kumimoji="1" lang="en-US" altLang="ja-JP" dirty="0">
              <a:solidFill>
                <a:schemeClr val="tx1"/>
              </a:solidFill>
            </a:endParaRPr>
          </a:p>
          <a:p>
            <a:endParaRPr lang="en-US" altLang="ja-JP" dirty="0">
              <a:solidFill>
                <a:schemeClr val="tx1"/>
              </a:solidFill>
            </a:endParaRPr>
          </a:p>
          <a:p>
            <a:r>
              <a:rPr kumimoji="1" lang="en-US" altLang="ja-JP" dirty="0">
                <a:solidFill>
                  <a:schemeClr val="tx1"/>
                </a:solidFill>
              </a:rPr>
              <a:t>CT</a:t>
            </a:r>
            <a:r>
              <a:rPr kumimoji="1" lang="ja-JP" altLang="en-US" dirty="0">
                <a:solidFill>
                  <a:schemeClr val="tx1"/>
                </a:solidFill>
              </a:rPr>
              <a:t>単位で在庫変動わかるとうれしい</a:t>
            </a:r>
            <a:endParaRPr kumimoji="1" lang="en-US" altLang="ja-JP" dirty="0">
              <a:solidFill>
                <a:schemeClr val="tx1"/>
              </a:solidFill>
            </a:endParaRPr>
          </a:p>
          <a:p>
            <a:endParaRPr lang="en-US" altLang="ja-JP" dirty="0">
              <a:solidFill>
                <a:schemeClr val="tx1"/>
              </a:solidFill>
            </a:endParaRPr>
          </a:p>
          <a:p>
            <a:r>
              <a:rPr kumimoji="1" lang="ja-JP" altLang="en-US" dirty="0">
                <a:solidFill>
                  <a:schemeClr val="tx1"/>
                </a:solidFill>
              </a:rPr>
              <a:t>オーバーの品番数を上げる</a:t>
            </a:r>
            <a:endParaRPr kumimoji="1" lang="en-US" altLang="ja-JP" dirty="0">
              <a:solidFill>
                <a:schemeClr val="tx1"/>
              </a:solidFill>
            </a:endParaRPr>
          </a:p>
          <a:p>
            <a:endParaRPr lang="en-US" altLang="ja-JP" dirty="0">
              <a:solidFill>
                <a:schemeClr val="tx1"/>
              </a:solidFill>
            </a:endParaRPr>
          </a:p>
          <a:p>
            <a:r>
              <a:rPr kumimoji="1" lang="ja-JP" altLang="en-US" dirty="0">
                <a:solidFill>
                  <a:schemeClr val="tx1"/>
                </a:solidFill>
              </a:rPr>
              <a:t>ツールに必要な情報</a:t>
            </a:r>
            <a:endParaRPr kumimoji="1" lang="en-US" altLang="ja-JP" dirty="0">
              <a:solidFill>
                <a:schemeClr val="tx1"/>
              </a:solidFill>
            </a:endParaRPr>
          </a:p>
          <a:p>
            <a:r>
              <a:rPr lang="en-US" altLang="ja-JP" dirty="0">
                <a:solidFill>
                  <a:schemeClr val="tx1"/>
                </a:solidFill>
              </a:rPr>
              <a:t>INPUT</a:t>
            </a:r>
            <a:r>
              <a:rPr lang="ja-JP" altLang="en-US" dirty="0">
                <a:solidFill>
                  <a:schemeClr val="tx1"/>
                </a:solidFill>
              </a:rPr>
              <a:t>は何で</a:t>
            </a:r>
            <a:endParaRPr lang="en-US" altLang="ja-JP" dirty="0">
              <a:solidFill>
                <a:schemeClr val="tx1"/>
              </a:solidFill>
            </a:endParaRPr>
          </a:p>
          <a:p>
            <a:r>
              <a:rPr lang="ja-JP" altLang="en-US" dirty="0">
                <a:solidFill>
                  <a:schemeClr val="tx1"/>
                </a:solidFill>
              </a:rPr>
              <a:t>要因もわかります</a:t>
            </a:r>
            <a:endParaRPr lang="en-US" altLang="ja-JP" dirty="0">
              <a:solidFill>
                <a:schemeClr val="tx1"/>
              </a:solidFill>
            </a:endParaRPr>
          </a:p>
          <a:p>
            <a:r>
              <a:rPr lang="ja-JP" altLang="en-US" dirty="0">
                <a:solidFill>
                  <a:schemeClr val="tx1"/>
                </a:solidFill>
              </a:rPr>
              <a:t>予想もできます</a:t>
            </a:r>
            <a:endParaRPr lang="en-US" altLang="ja-JP" dirty="0">
              <a:solidFill>
                <a:schemeClr val="tx1"/>
              </a:solidFill>
            </a:endParaRPr>
          </a:p>
          <a:p>
            <a:endParaRPr lang="en-US" altLang="ja-JP" dirty="0">
              <a:solidFill>
                <a:schemeClr val="tx1"/>
              </a:solidFill>
            </a:endParaRPr>
          </a:p>
          <a:p>
            <a:r>
              <a:rPr lang="ja-JP" altLang="en-US" dirty="0">
                <a:solidFill>
                  <a:schemeClr val="tx1"/>
                </a:solidFill>
              </a:rPr>
              <a:t>作った完成品の在庫をウォッチした方がいい？</a:t>
            </a:r>
            <a:endParaRPr lang="en-US" altLang="ja-JP" dirty="0">
              <a:solidFill>
                <a:schemeClr val="tx1"/>
              </a:solidFill>
            </a:endParaRPr>
          </a:p>
          <a:p>
            <a:endParaRPr lang="en-US" altLang="ja-JP" dirty="0">
              <a:solidFill>
                <a:schemeClr val="tx1"/>
              </a:solidFill>
            </a:endParaRPr>
          </a:p>
          <a:p>
            <a:r>
              <a:rPr lang="en-US" altLang="ja-JP" dirty="0">
                <a:solidFill>
                  <a:schemeClr val="tx1"/>
                </a:solidFill>
              </a:rPr>
              <a:t>AT</a:t>
            </a:r>
            <a:r>
              <a:rPr lang="ja-JP" altLang="en-US" dirty="0">
                <a:solidFill>
                  <a:schemeClr val="tx1"/>
                </a:solidFill>
              </a:rPr>
              <a:t>はトヨタと紐づいて</a:t>
            </a:r>
            <a:endParaRPr lang="en-US" altLang="ja-JP" dirty="0">
              <a:solidFill>
                <a:schemeClr val="tx1"/>
              </a:solidFill>
            </a:endParaRPr>
          </a:p>
          <a:p>
            <a:r>
              <a:rPr lang="ja-JP" altLang="en-US" dirty="0">
                <a:solidFill>
                  <a:schemeClr val="tx1"/>
                </a:solidFill>
              </a:rPr>
              <a:t>今日車作ります。データ</a:t>
            </a:r>
            <a:endParaRPr lang="en-US" altLang="ja-JP" dirty="0">
              <a:solidFill>
                <a:schemeClr val="tx1"/>
              </a:solidFill>
            </a:endParaRPr>
          </a:p>
          <a:p>
            <a:r>
              <a:rPr lang="ja-JP" altLang="en-US" dirty="0">
                <a:solidFill>
                  <a:schemeClr val="tx1"/>
                </a:solidFill>
              </a:rPr>
              <a:t>旧精機はからばこを回収して。その分作る</a:t>
            </a:r>
            <a:endParaRPr lang="en-US" altLang="ja-JP" dirty="0">
              <a:solidFill>
                <a:schemeClr val="tx1"/>
              </a:solidFill>
            </a:endParaRPr>
          </a:p>
        </p:txBody>
      </p:sp>
      <p:sp>
        <p:nvSpPr>
          <p:cNvPr id="7" name="正方形/長方形 6">
            <a:extLst>
              <a:ext uri="{FF2B5EF4-FFF2-40B4-BE49-F238E27FC236}">
                <a16:creationId xmlns="" xmlns:a16="http://schemas.microsoft.com/office/drawing/2014/main" id="{E113C3D3-6332-4F11-80F2-23BAA45E85FC}"/>
              </a:ext>
            </a:extLst>
          </p:cNvPr>
          <p:cNvSpPr/>
          <p:nvPr/>
        </p:nvSpPr>
        <p:spPr>
          <a:xfrm>
            <a:off x="1792189" y="4169396"/>
            <a:ext cx="914400" cy="914400"/>
          </a:xfrm>
          <a:prstGeom prst="rect">
            <a:avLst/>
          </a:prstGeom>
          <a:solidFill>
            <a:srgbClr val="FFFF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1"/>
                </a:solidFill>
              </a:rPr>
              <a:t>関係性を書く</a:t>
            </a:r>
            <a:endParaRPr kumimoji="1" lang="ja-JP" altLang="en-US" dirty="0">
              <a:solidFill>
                <a:schemeClr val="tx1"/>
              </a:solidFill>
            </a:endParaRPr>
          </a:p>
        </p:txBody>
      </p:sp>
      <p:sp>
        <p:nvSpPr>
          <p:cNvPr id="21" name="吹き出し: 角を丸めた四角形 20">
            <a:extLst>
              <a:ext uri="{FF2B5EF4-FFF2-40B4-BE49-F238E27FC236}">
                <a16:creationId xmlns="" xmlns:a16="http://schemas.microsoft.com/office/drawing/2014/main" id="{A1E2A74D-77E5-4EE2-A9FA-55C565EFF62D}"/>
              </a:ext>
            </a:extLst>
          </p:cNvPr>
          <p:cNvSpPr/>
          <p:nvPr/>
        </p:nvSpPr>
        <p:spPr>
          <a:xfrm>
            <a:off x="9042813" y="4816938"/>
            <a:ext cx="1201557" cy="418128"/>
          </a:xfrm>
          <a:prstGeom prst="wedgeRoundRectCallout">
            <a:avLst>
              <a:gd name="adj1" fmla="val 68285"/>
              <a:gd name="adj2" fmla="val 32600"/>
              <a:gd name="adj3" fmla="val 16667"/>
            </a:avLst>
          </a:prstGeom>
          <a:solidFill>
            <a:schemeClr val="bg1">
              <a:lumMod val="9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000" dirty="0">
                <a:solidFill>
                  <a:schemeClr val="tx1"/>
                </a:solidFill>
              </a:rPr>
              <a:t>計画通り生産されていないため</a:t>
            </a:r>
          </a:p>
        </p:txBody>
      </p:sp>
    </p:spTree>
    <p:extLst>
      <p:ext uri="{BB962C8B-B14F-4D97-AF65-F5344CB8AC3E}">
        <p14:creationId xmlns:p14="http://schemas.microsoft.com/office/powerpoint/2010/main" val="2976627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角丸四角形 49"/>
          <p:cNvSpPr/>
          <p:nvPr/>
        </p:nvSpPr>
        <p:spPr>
          <a:xfrm>
            <a:off x="1487957" y="784685"/>
            <a:ext cx="9368296" cy="3779668"/>
          </a:xfrm>
          <a:prstGeom prst="roundRect">
            <a:avLst>
              <a:gd name="adj" fmla="val 0"/>
            </a:avLst>
          </a:prstGeom>
          <a:solidFill>
            <a:srgbClr val="E7ED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a:xfrm>
            <a:off x="1408226" y="202490"/>
            <a:ext cx="902811" cy="523220"/>
          </a:xfrm>
        </p:spPr>
        <p:txBody>
          <a:bodyPr/>
          <a:lstStyle/>
          <a:p>
            <a:r>
              <a:rPr lang="ja-JP" altLang="en-US" dirty="0"/>
              <a:t>概要</a:t>
            </a:r>
            <a:endParaRPr kumimoji="1" lang="ja-JP" altLang="en-US" dirty="0"/>
          </a:p>
        </p:txBody>
      </p:sp>
      <p:pic>
        <p:nvPicPr>
          <p:cNvPr id="27" name="図 26"/>
          <p:cNvPicPr>
            <a:picLocks noChangeAspect="1"/>
          </p:cNvPicPr>
          <p:nvPr/>
        </p:nvPicPr>
        <p:blipFill>
          <a:blip r:embed="rId3"/>
          <a:stretch>
            <a:fillRect/>
          </a:stretch>
        </p:blipFill>
        <p:spPr>
          <a:xfrm>
            <a:off x="6425542" y="2166927"/>
            <a:ext cx="3473938" cy="2199144"/>
          </a:xfrm>
          <a:prstGeom prst="rect">
            <a:avLst/>
          </a:prstGeom>
          <a:ln>
            <a:solidFill>
              <a:schemeClr val="bg2">
                <a:lumMod val="75000"/>
              </a:schemeClr>
            </a:solidFill>
          </a:ln>
        </p:spPr>
      </p:pic>
      <p:sp>
        <p:nvSpPr>
          <p:cNvPr id="29" name="正方形/長方形 28"/>
          <p:cNvSpPr/>
          <p:nvPr/>
        </p:nvSpPr>
        <p:spPr>
          <a:xfrm>
            <a:off x="5592552" y="1088882"/>
            <a:ext cx="1601498" cy="369332"/>
          </a:xfrm>
          <a:prstGeom prst="rect">
            <a:avLst/>
          </a:prstGeom>
        </p:spPr>
        <p:txBody>
          <a:bodyPr wrap="square">
            <a:spAutoFit/>
          </a:bodyPr>
          <a:lstStyle/>
          <a:p>
            <a:r>
              <a:rPr lang="en-US" altLang="ja-JP" dirty="0">
                <a:latin typeface="+mn-ea"/>
              </a:rPr>
              <a:t>AI</a:t>
            </a:r>
            <a:r>
              <a:rPr lang="ja-JP" altLang="en-US" dirty="0">
                <a:latin typeface="+mn-ea"/>
              </a:rPr>
              <a:t>解析</a:t>
            </a:r>
            <a:endParaRPr lang="en-US" altLang="zh-TW" dirty="0">
              <a:latin typeface="+mn-ea"/>
            </a:endParaRPr>
          </a:p>
        </p:txBody>
      </p:sp>
      <p:pic>
        <p:nvPicPr>
          <p:cNvPr id="30" name="Graphic 12">
            <a:extLst>
              <a:ext uri="{FF2B5EF4-FFF2-40B4-BE49-F238E27FC236}">
                <a16:creationId xmlns="" xmlns:a16="http://schemas.microsoft.com/office/drawing/2014/main" id="{6126B0F3-5EE7-1D42-B391-C817DF3148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6677" y="112760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正方形/長方形 30">
            <a:extLst>
              <a:ext uri="{FF2B5EF4-FFF2-40B4-BE49-F238E27FC236}">
                <a16:creationId xmlns="" xmlns:a16="http://schemas.microsoft.com/office/drawing/2014/main" id="{D2257120-8182-5597-F4D0-F89D960DD3DD}"/>
              </a:ext>
            </a:extLst>
          </p:cNvPr>
          <p:cNvSpPr/>
          <p:nvPr/>
        </p:nvSpPr>
        <p:spPr>
          <a:xfrm>
            <a:off x="5592553" y="1052737"/>
            <a:ext cx="1544477" cy="10178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2" name="図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56259" y="2253990"/>
            <a:ext cx="1293828" cy="1293828"/>
          </a:xfrm>
          <a:prstGeom prst="rect">
            <a:avLst/>
          </a:prstGeom>
        </p:spPr>
      </p:pic>
      <p:pic>
        <p:nvPicPr>
          <p:cNvPr id="33" name="図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2086" y="1422398"/>
            <a:ext cx="471916" cy="585239"/>
          </a:xfrm>
          <a:prstGeom prst="rect">
            <a:avLst/>
          </a:prstGeom>
        </p:spPr>
      </p:pic>
      <p:pic>
        <p:nvPicPr>
          <p:cNvPr id="34" name="図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4908226" y="1528855"/>
            <a:ext cx="707999" cy="707999"/>
          </a:xfrm>
          <a:prstGeom prst="rect">
            <a:avLst/>
          </a:prstGeom>
        </p:spPr>
      </p:pic>
      <p:sp>
        <p:nvSpPr>
          <p:cNvPr id="35" name="正方形/長方形 34"/>
          <p:cNvSpPr/>
          <p:nvPr/>
        </p:nvSpPr>
        <p:spPr>
          <a:xfrm>
            <a:off x="4302424" y="3516554"/>
            <a:ext cx="1601498" cy="369332"/>
          </a:xfrm>
          <a:prstGeom prst="rect">
            <a:avLst/>
          </a:prstGeom>
        </p:spPr>
        <p:txBody>
          <a:bodyPr wrap="square">
            <a:spAutoFit/>
          </a:bodyPr>
          <a:lstStyle/>
          <a:p>
            <a:r>
              <a:rPr lang="ja-JP" altLang="en-US" dirty="0">
                <a:latin typeface="+mn-ea"/>
              </a:rPr>
              <a:t>アップロード</a:t>
            </a:r>
            <a:endParaRPr lang="en-US" altLang="zh-TW" dirty="0">
              <a:latin typeface="+mn-ea"/>
            </a:endParaRPr>
          </a:p>
        </p:txBody>
      </p:sp>
      <p:pic>
        <p:nvPicPr>
          <p:cNvPr id="36" name="図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4418" y="1550170"/>
            <a:ext cx="707999" cy="707999"/>
          </a:xfrm>
          <a:prstGeom prst="rect">
            <a:avLst/>
          </a:prstGeom>
        </p:spPr>
      </p:pic>
      <p:pic>
        <p:nvPicPr>
          <p:cNvPr id="37" name="図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7733" y="2886511"/>
            <a:ext cx="826800" cy="1479561"/>
          </a:xfrm>
          <a:prstGeom prst="rect">
            <a:avLst/>
          </a:prstGeom>
        </p:spPr>
      </p:pic>
      <p:sp>
        <p:nvSpPr>
          <p:cNvPr id="38" name="正方形/長方形 37"/>
          <p:cNvSpPr/>
          <p:nvPr/>
        </p:nvSpPr>
        <p:spPr>
          <a:xfrm>
            <a:off x="7833598" y="1658497"/>
            <a:ext cx="2102772" cy="369332"/>
          </a:xfrm>
          <a:prstGeom prst="rect">
            <a:avLst/>
          </a:prstGeom>
        </p:spPr>
        <p:txBody>
          <a:bodyPr wrap="square">
            <a:spAutoFit/>
          </a:bodyPr>
          <a:lstStyle/>
          <a:p>
            <a:r>
              <a:rPr lang="ja-JP" altLang="en-US" dirty="0">
                <a:latin typeface="+mn-ea"/>
              </a:rPr>
              <a:t>危険運転のみ抽出</a:t>
            </a:r>
            <a:endParaRPr lang="en-US" altLang="zh-TW" dirty="0">
              <a:latin typeface="+mn-ea"/>
            </a:endParaRPr>
          </a:p>
        </p:txBody>
      </p:sp>
      <p:pic>
        <p:nvPicPr>
          <p:cNvPr id="39"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40025" y="1111959"/>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39"/>
          <p:cNvSpPr txBox="1"/>
          <p:nvPr/>
        </p:nvSpPr>
        <p:spPr>
          <a:xfrm>
            <a:off x="1415480" y="3152882"/>
            <a:ext cx="1265646" cy="261610"/>
          </a:xfrm>
          <a:prstGeom prst="rect">
            <a:avLst/>
          </a:prstGeom>
          <a:noFill/>
        </p:spPr>
        <p:txBody>
          <a:bodyPr wrap="square" rtlCol="0">
            <a:spAutoFit/>
          </a:bodyPr>
          <a:lstStyle/>
          <a:p>
            <a:r>
              <a:rPr lang="ja-JP" altLang="en-US" sz="1100" dirty="0"/>
              <a:t>フォークリフト</a:t>
            </a:r>
          </a:p>
        </p:txBody>
      </p:sp>
      <p:cxnSp>
        <p:nvCxnSpPr>
          <p:cNvPr id="46" name="直線矢印コネクタ 45"/>
          <p:cNvCxnSpPr/>
          <p:nvPr/>
        </p:nvCxnSpPr>
        <p:spPr>
          <a:xfrm>
            <a:off x="2823545" y="3028014"/>
            <a:ext cx="720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Graphic 16">
            <a:extLst>
              <a:ext uri="{FF2B5EF4-FFF2-40B4-BE49-F238E27FC236}">
                <a16:creationId xmlns="" xmlns:a16="http://schemas.microsoft.com/office/drawing/2014/main" id="{2553973B-C5F1-1849-A3BA-EE8B3B169D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62390" y="245286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グループ化 50"/>
          <p:cNvGrpSpPr/>
          <p:nvPr/>
        </p:nvGrpSpPr>
        <p:grpSpPr>
          <a:xfrm>
            <a:off x="3287689" y="4752962"/>
            <a:ext cx="5114725" cy="459734"/>
            <a:chOff x="1849434" y="5204144"/>
            <a:chExt cx="5114725" cy="459734"/>
          </a:xfrm>
        </p:grpSpPr>
        <p:sp>
          <p:nvSpPr>
            <p:cNvPr id="52" name="テキスト プレースホルダー 1"/>
            <p:cNvSpPr txBox="1">
              <a:spLocks/>
            </p:cNvSpPr>
            <p:nvPr/>
          </p:nvSpPr>
          <p:spPr>
            <a:xfrm>
              <a:off x="2067615" y="5204144"/>
              <a:ext cx="4896544"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sz="2800" b="1" dirty="0">
                  <a:solidFill>
                    <a:srgbClr val="0070C0"/>
                  </a:solidFill>
                </a:rPr>
                <a:t>危険運転候補を一覧で表示</a:t>
              </a:r>
            </a:p>
          </p:txBody>
        </p:sp>
        <p:sp>
          <p:nvSpPr>
            <p:cNvPr id="53" name="二等辺三角形 52"/>
            <p:cNvSpPr/>
            <p:nvPr/>
          </p:nvSpPr>
          <p:spPr>
            <a:xfrm rot="5400000">
              <a:off x="1849434" y="5323105"/>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4" name="グループ化 53"/>
          <p:cNvGrpSpPr/>
          <p:nvPr/>
        </p:nvGrpSpPr>
        <p:grpSpPr>
          <a:xfrm>
            <a:off x="3287689" y="5401034"/>
            <a:ext cx="5690789" cy="459734"/>
            <a:chOff x="1849434" y="5204144"/>
            <a:chExt cx="5690789" cy="459734"/>
          </a:xfrm>
        </p:grpSpPr>
        <p:sp>
          <p:nvSpPr>
            <p:cNvPr id="55" name="テキスト プレースホルダー 1"/>
            <p:cNvSpPr txBox="1">
              <a:spLocks/>
            </p:cNvSpPr>
            <p:nvPr/>
          </p:nvSpPr>
          <p:spPr>
            <a:xfrm>
              <a:off x="2067615" y="5204144"/>
              <a:ext cx="5472608"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sz="2800" b="1" dirty="0">
                  <a:solidFill>
                    <a:srgbClr val="0070C0"/>
                  </a:solidFill>
                </a:rPr>
                <a:t>何もないシーンを見る必要なし</a:t>
              </a:r>
            </a:p>
          </p:txBody>
        </p:sp>
        <p:sp>
          <p:nvSpPr>
            <p:cNvPr id="56" name="二等辺三角形 55"/>
            <p:cNvSpPr/>
            <p:nvPr/>
          </p:nvSpPr>
          <p:spPr>
            <a:xfrm rot="5400000">
              <a:off x="1849434" y="5309866"/>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57" name="グループ化 56"/>
          <p:cNvGrpSpPr/>
          <p:nvPr/>
        </p:nvGrpSpPr>
        <p:grpSpPr>
          <a:xfrm>
            <a:off x="3293194" y="5982199"/>
            <a:ext cx="6825645" cy="459734"/>
            <a:chOff x="1854939" y="5204144"/>
            <a:chExt cx="6825645" cy="459734"/>
          </a:xfrm>
        </p:grpSpPr>
        <p:sp>
          <p:nvSpPr>
            <p:cNvPr id="58" name="テキスト プレースホルダー 1"/>
            <p:cNvSpPr txBox="1">
              <a:spLocks/>
            </p:cNvSpPr>
            <p:nvPr/>
          </p:nvSpPr>
          <p:spPr>
            <a:xfrm>
              <a:off x="2074145" y="5204144"/>
              <a:ext cx="6606439" cy="459734"/>
            </a:xfrm>
            <a:prstGeom prst="rect">
              <a:avLst/>
            </a:prstGeom>
          </p:spPr>
          <p:txBody>
            <a:bodyPr/>
            <a:lst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ja-JP" altLang="en-US" sz="2800" b="1" dirty="0">
                  <a:solidFill>
                    <a:srgbClr val="0070C0"/>
                  </a:solidFill>
                </a:rPr>
                <a:t>抽出動画をピンポイントで指導に活用</a:t>
              </a:r>
            </a:p>
          </p:txBody>
        </p:sp>
        <p:sp>
          <p:nvSpPr>
            <p:cNvPr id="59" name="二等辺三角形 58"/>
            <p:cNvSpPr/>
            <p:nvPr/>
          </p:nvSpPr>
          <p:spPr>
            <a:xfrm rot="5400000">
              <a:off x="1854939" y="5325617"/>
              <a:ext cx="216000" cy="216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
        <p:nvSpPr>
          <p:cNvPr id="49" name="正方形/長方形 48"/>
          <p:cNvSpPr/>
          <p:nvPr/>
        </p:nvSpPr>
        <p:spPr>
          <a:xfrm>
            <a:off x="9073156" y="3107780"/>
            <a:ext cx="288032" cy="218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0" name="テキスト ボックス 59"/>
          <p:cNvSpPr txBox="1"/>
          <p:nvPr/>
        </p:nvSpPr>
        <p:spPr>
          <a:xfrm>
            <a:off x="3105336" y="2103476"/>
            <a:ext cx="1552682" cy="338554"/>
          </a:xfrm>
          <a:prstGeom prst="rect">
            <a:avLst/>
          </a:prstGeom>
          <a:noFill/>
        </p:spPr>
        <p:txBody>
          <a:bodyPr wrap="square" rtlCol="0">
            <a:spAutoFit/>
          </a:bodyPr>
          <a:lstStyle/>
          <a:p>
            <a:r>
              <a:rPr lang="ja-JP" altLang="en-US" sz="1600" b="1" dirty="0"/>
              <a:t>動画抜き取り</a:t>
            </a:r>
          </a:p>
        </p:txBody>
      </p:sp>
      <p:grpSp>
        <p:nvGrpSpPr>
          <p:cNvPr id="61" name="グループ化 60"/>
          <p:cNvGrpSpPr/>
          <p:nvPr/>
        </p:nvGrpSpPr>
        <p:grpSpPr>
          <a:xfrm>
            <a:off x="1738505" y="2375370"/>
            <a:ext cx="641449" cy="652645"/>
            <a:chOff x="6771604" y="1216397"/>
            <a:chExt cx="936906" cy="1093904"/>
          </a:xfrm>
        </p:grpSpPr>
        <p:pic>
          <p:nvPicPr>
            <p:cNvPr id="62" name="図 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5970" y="1216397"/>
              <a:ext cx="373411" cy="373411"/>
            </a:xfrm>
            <a:prstGeom prst="rect">
              <a:avLst/>
            </a:prstGeom>
          </p:spPr>
        </p:pic>
        <p:pic>
          <p:nvPicPr>
            <p:cNvPr id="63" name="図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71604" y="1376774"/>
              <a:ext cx="936906" cy="933527"/>
            </a:xfrm>
            <a:prstGeom prst="rect">
              <a:avLst/>
            </a:prstGeom>
          </p:spPr>
        </p:pic>
      </p:grpSp>
    </p:spTree>
    <p:extLst>
      <p:ext uri="{BB962C8B-B14F-4D97-AF65-F5344CB8AC3E}">
        <p14:creationId xmlns:p14="http://schemas.microsoft.com/office/powerpoint/2010/main" val="411680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en-US" altLang="ja-JP" dirty="0"/>
          </a:p>
          <a:p>
            <a:endParaRPr kumimoji="1" lang="ja-JP" altLang="en-US" dirty="0"/>
          </a:p>
        </p:txBody>
      </p:sp>
      <p:sp>
        <p:nvSpPr>
          <p:cNvPr id="3" name="テキスト プレースホルダー 2"/>
          <p:cNvSpPr>
            <a:spLocks noGrp="1"/>
          </p:cNvSpPr>
          <p:nvPr>
            <p:ph type="body" sz="quarter" idx="20"/>
          </p:nvPr>
        </p:nvSpPr>
        <p:spPr/>
        <p:txBody>
          <a:bodyPr/>
          <a:lstStyle/>
          <a:p>
            <a:r>
              <a:rPr kumimoji="1" lang="en-US" altLang="ja-JP" dirty="0"/>
              <a:t>1.</a:t>
            </a:r>
            <a:r>
              <a:rPr kumimoji="1" lang="ja-JP" altLang="en-US" dirty="0"/>
              <a:t> 背景</a:t>
            </a:r>
          </a:p>
        </p:txBody>
      </p:sp>
      <p:sp>
        <p:nvSpPr>
          <p:cNvPr id="5" name="正方形/長方形 4"/>
          <p:cNvSpPr/>
          <p:nvPr/>
        </p:nvSpPr>
        <p:spPr>
          <a:xfrm>
            <a:off x="448653" y="773965"/>
            <a:ext cx="5325422" cy="369332"/>
          </a:xfrm>
          <a:prstGeom prst="rect">
            <a:avLst/>
          </a:prstGeom>
          <a:solidFill>
            <a:schemeClr val="bg1">
              <a:lumMod val="50000"/>
            </a:schemeClr>
          </a:solidFill>
          <a:ln>
            <a:noFill/>
          </a:ln>
        </p:spPr>
        <p:txBody>
          <a:bodyPr wrap="square">
            <a:spAutoFit/>
          </a:bodyPr>
          <a:lstStyle/>
          <a:p>
            <a:r>
              <a:rPr lang="ja-JP" altLang="ja-JP" b="1" dirty="0">
                <a:solidFill>
                  <a:srgbClr val="FFFFFF"/>
                </a:solidFill>
              </a:rPr>
              <a:t>B</a:t>
            </a:r>
            <a:r>
              <a:rPr lang="en-US" altLang="ja-JP" b="1" dirty="0" err="1">
                <a:solidFill>
                  <a:srgbClr val="FFFFFF"/>
                </a:solidFill>
              </a:rPr>
              <a:t>efore</a:t>
            </a:r>
            <a:r>
              <a:rPr lang="ja-JP" altLang="en-US" b="1" dirty="0">
                <a:solidFill>
                  <a:srgbClr val="FFFFFF"/>
                </a:solidFill>
              </a:rPr>
              <a:t>（現状）</a:t>
            </a:r>
          </a:p>
        </p:txBody>
      </p:sp>
      <p:sp>
        <p:nvSpPr>
          <p:cNvPr id="6" name="正方形/長方形 5"/>
          <p:cNvSpPr/>
          <p:nvPr/>
        </p:nvSpPr>
        <p:spPr>
          <a:xfrm>
            <a:off x="6479170" y="774778"/>
            <a:ext cx="5315443" cy="369332"/>
          </a:xfrm>
          <a:prstGeom prst="rect">
            <a:avLst/>
          </a:prstGeom>
          <a:solidFill>
            <a:schemeClr val="accent1"/>
          </a:solidFill>
          <a:ln>
            <a:noFill/>
          </a:ln>
          <a:effectLst/>
        </p:spPr>
        <p:txBody>
          <a:bodyPr wrap="square">
            <a:spAutoFit/>
          </a:bodyPr>
          <a:lstStyle/>
          <a:p>
            <a:r>
              <a:rPr lang="ja-JP" altLang="ja-JP" b="1" dirty="0">
                <a:solidFill>
                  <a:srgbClr val="FFFFFF"/>
                </a:solidFill>
              </a:rPr>
              <a:t>A</a:t>
            </a:r>
            <a:r>
              <a:rPr lang="en-US" altLang="ja-JP" b="1" dirty="0" err="1">
                <a:solidFill>
                  <a:srgbClr val="FFFFFF"/>
                </a:solidFill>
              </a:rPr>
              <a:t>fter</a:t>
            </a:r>
            <a:r>
              <a:rPr lang="ja-JP" altLang="en-US" b="1" dirty="0">
                <a:solidFill>
                  <a:srgbClr val="FFFFFF"/>
                </a:solidFill>
              </a:rPr>
              <a:t>（将来）</a:t>
            </a:r>
          </a:p>
        </p:txBody>
      </p:sp>
      <p:sp>
        <p:nvSpPr>
          <p:cNvPr id="9" name="二等辺三角形 8"/>
          <p:cNvSpPr/>
          <p:nvPr/>
        </p:nvSpPr>
        <p:spPr>
          <a:xfrm rot="5400000">
            <a:off x="5761843" y="3569312"/>
            <a:ext cx="764331" cy="223420"/>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729108" y="2221366"/>
            <a:ext cx="4798010" cy="646331"/>
          </a:xfrm>
          <a:prstGeom prst="rect">
            <a:avLst/>
          </a:prstGeom>
        </p:spPr>
        <p:txBody>
          <a:bodyPr wrap="square">
            <a:spAutoFit/>
          </a:bodyPr>
          <a:lstStyle/>
          <a:p>
            <a:r>
              <a:rPr lang="ja-JP" altLang="en-US" dirty="0"/>
              <a:t>在庫異常（過多欠品）の原因特定は多大な時間と工数がかかる</a:t>
            </a:r>
            <a:endParaRPr lang="en-US" altLang="ja-JP" dirty="0"/>
          </a:p>
        </p:txBody>
      </p:sp>
      <p:sp>
        <p:nvSpPr>
          <p:cNvPr id="11" name="正方形/長方形 10"/>
          <p:cNvSpPr/>
          <p:nvPr/>
        </p:nvSpPr>
        <p:spPr>
          <a:xfrm>
            <a:off x="729109" y="4219812"/>
            <a:ext cx="4798010" cy="646331"/>
          </a:xfrm>
          <a:prstGeom prst="rect">
            <a:avLst/>
          </a:prstGeom>
        </p:spPr>
        <p:txBody>
          <a:bodyPr wrap="square">
            <a:spAutoFit/>
          </a:bodyPr>
          <a:lstStyle/>
          <a:p>
            <a:r>
              <a:rPr lang="ja-JP" altLang="en-US" dirty="0"/>
              <a:t>在庫異常の基準が存在しないため、適正な在庫量が分からない</a:t>
            </a:r>
            <a:endParaRPr lang="en-US" altLang="ja-JP" dirty="0"/>
          </a:p>
        </p:txBody>
      </p:sp>
      <p:pic>
        <p:nvPicPr>
          <p:cNvPr id="12" name="図 11"/>
          <p:cNvPicPr>
            <a:picLocks noChangeAspect="1"/>
          </p:cNvPicPr>
          <p:nvPr/>
        </p:nvPicPr>
        <p:blipFill>
          <a:blip r:embed="rId2"/>
          <a:stretch>
            <a:fillRect/>
          </a:stretch>
        </p:blipFill>
        <p:spPr>
          <a:xfrm>
            <a:off x="895969" y="2963078"/>
            <a:ext cx="1003674" cy="1025907"/>
          </a:xfrm>
          <a:prstGeom prst="rect">
            <a:avLst/>
          </a:prstGeom>
        </p:spPr>
      </p:pic>
      <p:sp>
        <p:nvSpPr>
          <p:cNvPr id="13" name="雲形吹き出し 12"/>
          <p:cNvSpPr/>
          <p:nvPr/>
        </p:nvSpPr>
        <p:spPr>
          <a:xfrm>
            <a:off x="2210846" y="2926792"/>
            <a:ext cx="2737449" cy="812332"/>
          </a:xfrm>
          <a:prstGeom prst="cloudCallout">
            <a:avLst>
              <a:gd name="adj1" fmla="val -58611"/>
              <a:gd name="adj2" fmla="val 30921"/>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a:solidFill>
                  <a:srgbClr val="333333"/>
                </a:solidFill>
              </a:rPr>
              <a:t>要因候補</a:t>
            </a:r>
            <a:r>
              <a:rPr kumimoji="1" lang="ja-JP" altLang="en-US" sz="1400" dirty="0">
                <a:solidFill>
                  <a:srgbClr val="333333"/>
                </a:solidFill>
              </a:rPr>
              <a:t>が多い</a:t>
            </a:r>
            <a:r>
              <a:rPr kumimoji="1" lang="mr-IN" altLang="ja-JP" sz="1400" dirty="0">
                <a:solidFill>
                  <a:srgbClr val="333333"/>
                </a:solidFill>
              </a:rPr>
              <a:t>…</a:t>
            </a:r>
            <a:endParaRPr lang="en-US" altLang="ja-JP" sz="1400" dirty="0">
              <a:solidFill>
                <a:srgbClr val="333333"/>
              </a:solidFill>
            </a:endParaRPr>
          </a:p>
          <a:p>
            <a:pPr algn="ctr"/>
            <a:r>
              <a:rPr kumimoji="1" lang="ja-JP" altLang="en-US" sz="1400" dirty="0">
                <a:solidFill>
                  <a:srgbClr val="333333"/>
                </a:solidFill>
              </a:rPr>
              <a:t>関係性が分からない</a:t>
            </a:r>
            <a:endParaRPr kumimoji="1" lang="en-US" altLang="ja-JP" sz="1400" dirty="0">
              <a:solidFill>
                <a:srgbClr val="333333"/>
              </a:solidFill>
            </a:endParaRPr>
          </a:p>
        </p:txBody>
      </p:sp>
      <p:sp>
        <p:nvSpPr>
          <p:cNvPr id="17" name="正方形/長方形 16"/>
          <p:cNvSpPr/>
          <p:nvPr/>
        </p:nvSpPr>
        <p:spPr>
          <a:xfrm>
            <a:off x="731314" y="1448613"/>
            <a:ext cx="4795804" cy="400110"/>
          </a:xfrm>
          <a:prstGeom prst="rect">
            <a:avLst/>
          </a:prstGeom>
          <a:noFill/>
        </p:spPr>
        <p:txBody>
          <a:bodyPr wrap="square">
            <a:spAutoFit/>
          </a:bodyPr>
          <a:lstStyle/>
          <a:p>
            <a:r>
              <a:rPr lang="ja-JP" altLang="en-US" sz="2000" b="1" dirty="0"/>
              <a:t>在庫を適正化したくてもできない</a:t>
            </a:r>
            <a:r>
              <a:rPr lang="en-US" altLang="ja-JP" sz="2000" b="1" dirty="0"/>
              <a:t>…</a:t>
            </a:r>
          </a:p>
        </p:txBody>
      </p:sp>
      <p:sp>
        <p:nvSpPr>
          <p:cNvPr id="20" name="正方形/長方形 19"/>
          <p:cNvSpPr/>
          <p:nvPr/>
        </p:nvSpPr>
        <p:spPr>
          <a:xfrm>
            <a:off x="6844200" y="1454999"/>
            <a:ext cx="4643402" cy="400110"/>
          </a:xfrm>
          <a:prstGeom prst="rect">
            <a:avLst/>
          </a:prstGeom>
          <a:noFill/>
        </p:spPr>
        <p:txBody>
          <a:bodyPr wrap="square">
            <a:spAutoFit/>
          </a:bodyPr>
          <a:lstStyle/>
          <a:p>
            <a:r>
              <a:rPr lang="ja-JP" altLang="en-US" sz="2000" b="1" dirty="0">
                <a:solidFill>
                  <a:schemeClr val="accent1"/>
                </a:solidFill>
              </a:rPr>
              <a:t>在庫を適正化できている！</a:t>
            </a:r>
            <a:endParaRPr lang="en-US" altLang="ja-JP" sz="2000" b="1" dirty="0">
              <a:solidFill>
                <a:schemeClr val="accent1"/>
              </a:solidFill>
            </a:endParaRPr>
          </a:p>
        </p:txBody>
      </p:sp>
      <p:sp>
        <p:nvSpPr>
          <p:cNvPr id="21" name="正方形/長方形 20"/>
          <p:cNvSpPr/>
          <p:nvPr/>
        </p:nvSpPr>
        <p:spPr>
          <a:xfrm>
            <a:off x="6844200" y="2227478"/>
            <a:ext cx="4480495" cy="646331"/>
          </a:xfrm>
          <a:prstGeom prst="rect">
            <a:avLst/>
          </a:prstGeom>
        </p:spPr>
        <p:txBody>
          <a:bodyPr wrap="square">
            <a:spAutoFit/>
          </a:bodyPr>
          <a:lstStyle/>
          <a:p>
            <a:r>
              <a:rPr lang="ja-JP" altLang="en-US" dirty="0"/>
              <a:t>在庫管理基準を明確化し、</a:t>
            </a:r>
            <a:r>
              <a:rPr lang="en-US" altLang="ja-JP" dirty="0"/>
              <a:t>AI</a:t>
            </a:r>
            <a:r>
              <a:rPr lang="ja-JP" altLang="en-US" dirty="0"/>
              <a:t>が分析を行うことで、異常の原因</a:t>
            </a:r>
            <a:r>
              <a:rPr lang="ja-JP" altLang="en-US" sz="1400" dirty="0"/>
              <a:t>（の改善条件）</a:t>
            </a:r>
            <a:r>
              <a:rPr lang="ja-JP" altLang="en-US" dirty="0"/>
              <a:t>を提示</a:t>
            </a:r>
            <a:endParaRPr lang="en-US" altLang="ja-JP" dirty="0"/>
          </a:p>
        </p:txBody>
      </p:sp>
      <p:pic>
        <p:nvPicPr>
          <p:cNvPr id="22" name="図 21"/>
          <p:cNvPicPr>
            <a:picLocks noChangeAspect="1"/>
          </p:cNvPicPr>
          <p:nvPr/>
        </p:nvPicPr>
        <p:blipFill>
          <a:blip r:embed="rId3"/>
          <a:stretch>
            <a:fillRect/>
          </a:stretch>
        </p:blipFill>
        <p:spPr>
          <a:xfrm>
            <a:off x="6848214" y="3016695"/>
            <a:ext cx="983814" cy="983814"/>
          </a:xfrm>
          <a:prstGeom prst="rect">
            <a:avLst/>
          </a:prstGeom>
        </p:spPr>
      </p:pic>
      <p:sp>
        <p:nvSpPr>
          <p:cNvPr id="23" name="角丸四角形吹き出し 22"/>
          <p:cNvSpPr/>
          <p:nvPr/>
        </p:nvSpPr>
        <p:spPr>
          <a:xfrm>
            <a:off x="8278899" y="2971336"/>
            <a:ext cx="3292211" cy="1309463"/>
          </a:xfrm>
          <a:prstGeom prst="wedgeRoundRectCallout">
            <a:avLst>
              <a:gd name="adj1" fmla="val -64185"/>
              <a:gd name="adj2" fmla="val -23791"/>
              <a:gd name="adj3" fmla="val 16667"/>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400" dirty="0">
                <a:solidFill>
                  <a:srgbClr val="333333"/>
                </a:solidFill>
                <a:latin typeface="+mn-ea"/>
              </a:rPr>
              <a:t>現在庫</a:t>
            </a:r>
            <a:r>
              <a:rPr kumimoji="1" lang="en-US" altLang="ja-JP" sz="1400" dirty="0">
                <a:solidFill>
                  <a:srgbClr val="333333"/>
                </a:solidFill>
                <a:latin typeface="+mn-ea"/>
              </a:rPr>
              <a:t>=10</a:t>
            </a:r>
            <a:r>
              <a:rPr kumimoji="1" lang="ja-JP" altLang="en-US" sz="1400" dirty="0">
                <a:solidFill>
                  <a:srgbClr val="333333"/>
                </a:solidFill>
                <a:latin typeface="+mn-ea"/>
              </a:rPr>
              <a:t> かつ</a:t>
            </a:r>
            <a:r>
              <a:rPr kumimoji="1" lang="en-US" altLang="ja-JP" sz="1400" dirty="0">
                <a:solidFill>
                  <a:srgbClr val="333333"/>
                </a:solidFill>
                <a:latin typeface="+mn-ea"/>
              </a:rPr>
              <a:t> </a:t>
            </a:r>
            <a:r>
              <a:rPr kumimoji="1" lang="ja-JP" altLang="en-US" sz="1400" dirty="0">
                <a:solidFill>
                  <a:srgbClr val="333333"/>
                </a:solidFill>
                <a:latin typeface="+mn-ea"/>
              </a:rPr>
              <a:t>日量数</a:t>
            </a:r>
            <a:r>
              <a:rPr kumimoji="1" lang="en-US" altLang="ja-JP" sz="1400" dirty="0">
                <a:solidFill>
                  <a:srgbClr val="333333"/>
                </a:solidFill>
                <a:latin typeface="+mn-ea"/>
              </a:rPr>
              <a:t> = 50</a:t>
            </a:r>
            <a:r>
              <a:rPr kumimoji="1" lang="ja-JP" altLang="en-US" sz="1400" dirty="0">
                <a:solidFill>
                  <a:srgbClr val="333333"/>
                </a:solidFill>
                <a:latin typeface="+mn-ea"/>
              </a:rPr>
              <a:t>のとき</a:t>
            </a:r>
            <a:endParaRPr kumimoji="1" lang="en-US" altLang="ja-JP" sz="1400" dirty="0">
              <a:solidFill>
                <a:srgbClr val="333333"/>
              </a:solidFill>
              <a:latin typeface="+mn-ea"/>
            </a:endParaRPr>
          </a:p>
          <a:p>
            <a:r>
              <a:rPr lang="en-US" altLang="ja-JP" sz="1400" dirty="0">
                <a:solidFill>
                  <a:srgbClr val="333333"/>
                </a:solidFill>
                <a:latin typeface="+mn-ea"/>
              </a:rPr>
              <a:t>→</a:t>
            </a:r>
            <a:r>
              <a:rPr lang="ja-JP" altLang="en-US" sz="1400" dirty="0">
                <a:solidFill>
                  <a:srgbClr val="333333"/>
                </a:solidFill>
                <a:latin typeface="+mn-ea"/>
              </a:rPr>
              <a:t> 異常発生</a:t>
            </a:r>
            <a:endParaRPr lang="en-US" altLang="ja-JP" sz="1400" dirty="0">
              <a:solidFill>
                <a:srgbClr val="333333"/>
              </a:solidFill>
              <a:latin typeface="+mn-ea"/>
            </a:endParaRPr>
          </a:p>
          <a:p>
            <a:endParaRPr kumimoji="1" lang="en-US" altLang="ja-JP" sz="1000" dirty="0">
              <a:solidFill>
                <a:srgbClr val="333333"/>
              </a:solidFill>
              <a:latin typeface="+mn-ea"/>
            </a:endParaRPr>
          </a:p>
          <a:p>
            <a:r>
              <a:rPr kumimoji="1" lang="ja-JP" altLang="en-US" sz="1400" dirty="0">
                <a:solidFill>
                  <a:srgbClr val="333333"/>
                </a:solidFill>
                <a:latin typeface="+mn-ea"/>
              </a:rPr>
              <a:t>現在庫</a:t>
            </a:r>
            <a:r>
              <a:rPr lang="en-US" altLang="ja-JP" sz="1400" dirty="0">
                <a:solidFill>
                  <a:srgbClr val="333333"/>
                </a:solidFill>
                <a:latin typeface="+mn-ea"/>
              </a:rPr>
              <a:t>=10 </a:t>
            </a:r>
            <a:r>
              <a:rPr lang="ja-JP" altLang="en-US" sz="1400" dirty="0">
                <a:solidFill>
                  <a:srgbClr val="333333"/>
                </a:solidFill>
                <a:latin typeface="+mn-ea"/>
              </a:rPr>
              <a:t>かつ</a:t>
            </a:r>
            <a:r>
              <a:rPr lang="en-US" altLang="ja-JP" sz="1400" dirty="0">
                <a:solidFill>
                  <a:srgbClr val="333333"/>
                </a:solidFill>
                <a:latin typeface="+mn-ea"/>
              </a:rPr>
              <a:t> </a:t>
            </a:r>
            <a:r>
              <a:rPr lang="ja-JP" altLang="en-US" sz="1400" dirty="0">
                <a:solidFill>
                  <a:srgbClr val="333333"/>
                </a:solidFill>
                <a:latin typeface="+mn-ea"/>
              </a:rPr>
              <a:t>日量数</a:t>
            </a:r>
            <a:r>
              <a:rPr lang="en-US" altLang="ja-JP" sz="1400" dirty="0">
                <a:solidFill>
                  <a:srgbClr val="333333"/>
                </a:solidFill>
                <a:latin typeface="+mn-ea"/>
              </a:rPr>
              <a:t> = 40</a:t>
            </a:r>
            <a:r>
              <a:rPr lang="ja-JP" altLang="en-US" sz="1400" dirty="0">
                <a:solidFill>
                  <a:srgbClr val="333333"/>
                </a:solidFill>
                <a:latin typeface="+mn-ea"/>
              </a:rPr>
              <a:t>のとき</a:t>
            </a:r>
            <a:endParaRPr lang="en-US" altLang="ja-JP" sz="1400" dirty="0">
              <a:solidFill>
                <a:srgbClr val="333333"/>
              </a:solidFill>
              <a:latin typeface="+mn-ea"/>
            </a:endParaRPr>
          </a:p>
          <a:p>
            <a:r>
              <a:rPr kumimoji="1" lang="en-US" altLang="ja-JP" sz="1400" dirty="0">
                <a:solidFill>
                  <a:srgbClr val="333333"/>
                </a:solidFill>
                <a:latin typeface="+mn-ea"/>
              </a:rPr>
              <a:t>→</a:t>
            </a:r>
            <a:r>
              <a:rPr kumimoji="1" lang="ja-JP" altLang="en-US" sz="1400" dirty="0">
                <a:solidFill>
                  <a:srgbClr val="333333"/>
                </a:solidFill>
                <a:latin typeface="+mn-ea"/>
              </a:rPr>
              <a:t> 正常</a:t>
            </a:r>
          </a:p>
        </p:txBody>
      </p:sp>
      <p:pic>
        <p:nvPicPr>
          <p:cNvPr id="24" name="図 23"/>
          <p:cNvPicPr>
            <a:picLocks noChangeAspect="1"/>
          </p:cNvPicPr>
          <p:nvPr/>
        </p:nvPicPr>
        <p:blipFill>
          <a:blip r:embed="rId4"/>
          <a:stretch>
            <a:fillRect/>
          </a:stretch>
        </p:blipFill>
        <p:spPr>
          <a:xfrm>
            <a:off x="6975673" y="4956793"/>
            <a:ext cx="1202293" cy="1202293"/>
          </a:xfrm>
          <a:prstGeom prst="rect">
            <a:avLst/>
          </a:prstGeom>
        </p:spPr>
      </p:pic>
      <p:pic>
        <p:nvPicPr>
          <p:cNvPr id="25" name="図 24"/>
          <p:cNvPicPr>
            <a:picLocks noChangeAspect="1"/>
          </p:cNvPicPr>
          <p:nvPr/>
        </p:nvPicPr>
        <p:blipFill>
          <a:blip r:embed="rId5"/>
          <a:stretch>
            <a:fillRect/>
          </a:stretch>
        </p:blipFill>
        <p:spPr>
          <a:xfrm>
            <a:off x="910457" y="5084359"/>
            <a:ext cx="1171032" cy="1171032"/>
          </a:xfrm>
          <a:prstGeom prst="rect">
            <a:avLst/>
          </a:prstGeom>
        </p:spPr>
      </p:pic>
      <p:sp>
        <p:nvSpPr>
          <p:cNvPr id="16" name="雲形吹き出し 15"/>
          <p:cNvSpPr/>
          <p:nvPr/>
        </p:nvSpPr>
        <p:spPr>
          <a:xfrm>
            <a:off x="2210370" y="4985042"/>
            <a:ext cx="2493084" cy="670220"/>
          </a:xfrm>
          <a:prstGeom prst="cloudCallout">
            <a:avLst>
              <a:gd name="adj1" fmla="val -58611"/>
              <a:gd name="adj2" fmla="val 30921"/>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solidFill>
                  <a:srgbClr val="333333"/>
                </a:solidFill>
              </a:rPr>
              <a:t>在庫が十分か</a:t>
            </a:r>
            <a:endParaRPr kumimoji="1" lang="en-US" altLang="ja-JP" sz="1400" dirty="0">
              <a:solidFill>
                <a:srgbClr val="333333"/>
              </a:solidFill>
            </a:endParaRPr>
          </a:p>
          <a:p>
            <a:pPr algn="ctr"/>
            <a:r>
              <a:rPr kumimoji="1" lang="ja-JP" altLang="en-US" sz="1400" dirty="0">
                <a:solidFill>
                  <a:srgbClr val="333333"/>
                </a:solidFill>
              </a:rPr>
              <a:t>分からない</a:t>
            </a:r>
            <a:r>
              <a:rPr kumimoji="1" lang="mr-IN" altLang="ja-JP" sz="1400" dirty="0">
                <a:solidFill>
                  <a:srgbClr val="333333"/>
                </a:solidFill>
              </a:rPr>
              <a:t>…</a:t>
            </a:r>
            <a:endParaRPr kumimoji="1" lang="ja-JP" altLang="en-US" sz="1400" dirty="0">
              <a:solidFill>
                <a:srgbClr val="333333"/>
              </a:solidFill>
            </a:endParaRPr>
          </a:p>
        </p:txBody>
      </p:sp>
      <p:sp>
        <p:nvSpPr>
          <p:cNvPr id="19" name="雲形吹き出し 18"/>
          <p:cNvSpPr/>
          <p:nvPr/>
        </p:nvSpPr>
        <p:spPr>
          <a:xfrm>
            <a:off x="2233412" y="5738027"/>
            <a:ext cx="2493084" cy="481174"/>
          </a:xfrm>
          <a:prstGeom prst="cloudCallout">
            <a:avLst>
              <a:gd name="adj1" fmla="val -57196"/>
              <a:gd name="adj2" fmla="val -32614"/>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solidFill>
                  <a:srgbClr val="333333"/>
                </a:solidFill>
              </a:rPr>
              <a:t>減らしてもいいか</a:t>
            </a:r>
          </a:p>
        </p:txBody>
      </p:sp>
      <p:sp>
        <p:nvSpPr>
          <p:cNvPr id="4" name="日付プレースホルダー 3"/>
          <p:cNvSpPr>
            <a:spLocks noGrp="1"/>
          </p:cNvSpPr>
          <p:nvPr>
            <p:ph type="dt" sz="half" idx="19"/>
          </p:nvPr>
        </p:nvSpPr>
        <p:spPr>
          <a:xfrm>
            <a:off x="6985920" y="6833131"/>
            <a:ext cx="2228850" cy="129789"/>
          </a:xfrm>
        </p:spPr>
        <p:txBody>
          <a:bodyPr/>
          <a:lstStyle/>
          <a:p>
            <a:fld id="{FCAFAC13-DB77-42F2-BE26-45BA5532FD50}" type="datetime4">
              <a:rPr lang="en-US" altLang="ja-JP" smtClean="0"/>
              <a:pPr/>
              <a:t>2024年 2月 26日 </a:t>
            </a:fld>
            <a:endParaRPr lang="en-US" dirty="0"/>
          </a:p>
        </p:txBody>
      </p:sp>
      <p:sp>
        <p:nvSpPr>
          <p:cNvPr id="29" name="正方形/長方形 28"/>
          <p:cNvSpPr/>
          <p:nvPr/>
        </p:nvSpPr>
        <p:spPr>
          <a:xfrm>
            <a:off x="458634" y="776044"/>
            <a:ext cx="5315442" cy="5643961"/>
          </a:xfrm>
          <a:prstGeom prst="rect">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正方形/長方形 29"/>
          <p:cNvSpPr/>
          <p:nvPr/>
        </p:nvSpPr>
        <p:spPr>
          <a:xfrm>
            <a:off x="6479171" y="773965"/>
            <a:ext cx="5315442" cy="5652609"/>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32" name="雲形吹き出し 31"/>
          <p:cNvSpPr/>
          <p:nvPr/>
        </p:nvSpPr>
        <p:spPr>
          <a:xfrm>
            <a:off x="8618981" y="4956793"/>
            <a:ext cx="2893872" cy="763372"/>
          </a:xfrm>
          <a:prstGeom prst="cloudCallout">
            <a:avLst>
              <a:gd name="adj1" fmla="val -58611"/>
              <a:gd name="adj2" fmla="val 30921"/>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solidFill>
                  <a:srgbClr val="333333"/>
                </a:solidFill>
              </a:rPr>
              <a:t>発注数</a:t>
            </a:r>
            <a:r>
              <a:rPr kumimoji="1" lang="en-US" altLang="ja-JP" sz="1400" dirty="0">
                <a:solidFill>
                  <a:srgbClr val="333333"/>
                </a:solidFill>
              </a:rPr>
              <a:t>45</a:t>
            </a:r>
            <a:r>
              <a:rPr kumimoji="1" lang="ja-JP" altLang="en-US" sz="1400" dirty="0">
                <a:solidFill>
                  <a:srgbClr val="333333"/>
                </a:solidFill>
              </a:rPr>
              <a:t>個ぐらい</a:t>
            </a:r>
            <a:endParaRPr kumimoji="1" lang="en-US" altLang="ja-JP" sz="1400" dirty="0">
              <a:solidFill>
                <a:srgbClr val="333333"/>
              </a:solidFill>
            </a:endParaRPr>
          </a:p>
          <a:p>
            <a:pPr algn="ctr"/>
            <a:r>
              <a:rPr kumimoji="1" lang="ja-JP" altLang="en-US" sz="1400" dirty="0">
                <a:solidFill>
                  <a:srgbClr val="333333"/>
                </a:solidFill>
              </a:rPr>
              <a:t>にしとくか</a:t>
            </a:r>
          </a:p>
        </p:txBody>
      </p:sp>
      <p:sp>
        <p:nvSpPr>
          <p:cNvPr id="33" name="正方形/長方形 32"/>
          <p:cNvSpPr/>
          <p:nvPr/>
        </p:nvSpPr>
        <p:spPr>
          <a:xfrm>
            <a:off x="8486491" y="5991304"/>
            <a:ext cx="3262432" cy="400110"/>
          </a:xfrm>
          <a:prstGeom prst="rect">
            <a:avLst/>
          </a:prstGeom>
        </p:spPr>
        <p:txBody>
          <a:bodyPr wrap="none">
            <a:spAutoFit/>
          </a:bodyPr>
          <a:lstStyle/>
          <a:p>
            <a:r>
              <a:rPr lang="en-US" altLang="ja-JP" sz="1000" dirty="0"/>
              <a:t>※</a:t>
            </a:r>
            <a:r>
              <a:rPr lang="ja-JP" altLang="en-US" sz="1000" dirty="0"/>
              <a:t>ユーザーや利用シーンが明確に決まっていないので</a:t>
            </a:r>
            <a:endParaRPr lang="en-US" altLang="ja-JP" sz="1000" dirty="0"/>
          </a:p>
          <a:p>
            <a:r>
              <a:rPr lang="ja-JP" altLang="en-US" sz="1000" dirty="0"/>
              <a:t>あくまでイメージです</a:t>
            </a:r>
          </a:p>
        </p:txBody>
      </p:sp>
      <p:cxnSp>
        <p:nvCxnSpPr>
          <p:cNvPr id="41" name="直線矢印コネクタ 40"/>
          <p:cNvCxnSpPr/>
          <p:nvPr/>
        </p:nvCxnSpPr>
        <p:spPr>
          <a:xfrm>
            <a:off x="7373394" y="4227782"/>
            <a:ext cx="0" cy="552638"/>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 name="正方形/長方形 6"/>
          <p:cNvSpPr/>
          <p:nvPr/>
        </p:nvSpPr>
        <p:spPr>
          <a:xfrm>
            <a:off x="7375880" y="4295808"/>
            <a:ext cx="902811" cy="307777"/>
          </a:xfrm>
          <a:prstGeom prst="rect">
            <a:avLst/>
          </a:prstGeom>
        </p:spPr>
        <p:txBody>
          <a:bodyPr wrap="none">
            <a:spAutoFit/>
          </a:bodyPr>
          <a:lstStyle/>
          <a:p>
            <a:r>
              <a:rPr lang="ja-JP" altLang="en-US" sz="1400" dirty="0"/>
              <a:t>情報提示</a:t>
            </a:r>
            <a:endParaRPr lang="en-US" altLang="ja-JP" sz="1400" dirty="0"/>
          </a:p>
        </p:txBody>
      </p:sp>
      <p:sp>
        <p:nvSpPr>
          <p:cNvPr id="14" name="吹き出し: 角を丸めた四角形 13">
            <a:extLst>
              <a:ext uri="{FF2B5EF4-FFF2-40B4-BE49-F238E27FC236}">
                <a16:creationId xmlns="" xmlns:a16="http://schemas.microsoft.com/office/drawing/2014/main" id="{363AF0CA-5992-4EEB-AA8F-5B6AC94C84CA}"/>
              </a:ext>
            </a:extLst>
          </p:cNvPr>
          <p:cNvSpPr/>
          <p:nvPr/>
        </p:nvSpPr>
        <p:spPr>
          <a:xfrm>
            <a:off x="5375572" y="4534057"/>
            <a:ext cx="1679037" cy="475221"/>
          </a:xfrm>
          <a:prstGeom prst="wedgeRoundRectCallout">
            <a:avLst>
              <a:gd name="adj1" fmla="val 66233"/>
              <a:gd name="adj2" fmla="val -47037"/>
              <a:gd name="adj3" fmla="val 16667"/>
            </a:avLst>
          </a:prstGeom>
          <a:solidFill>
            <a:srgbClr val="FFFFCC"/>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dirty="0">
                <a:solidFill>
                  <a:schemeClr val="tx1"/>
                </a:solidFill>
              </a:rPr>
              <a:t>ツール化する？</a:t>
            </a:r>
            <a:endParaRPr kumimoji="1" lang="en-US" altLang="ja-JP" sz="1600" dirty="0">
              <a:solidFill>
                <a:schemeClr val="tx1"/>
              </a:solidFill>
            </a:endParaRPr>
          </a:p>
        </p:txBody>
      </p:sp>
    </p:spTree>
    <p:extLst>
      <p:ext uri="{BB962C8B-B14F-4D97-AF65-F5344CB8AC3E}">
        <p14:creationId xmlns:p14="http://schemas.microsoft.com/office/powerpoint/2010/main" val="1247786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 xmlns:a16="http://schemas.microsoft.com/office/drawing/2014/main" id="{2C324245-0B48-418E-A7ED-E07B2C0C1F84}"/>
              </a:ext>
            </a:extLst>
          </p:cNvPr>
          <p:cNvSpPr>
            <a:spLocks noGrp="1"/>
          </p:cNvSpPr>
          <p:nvPr>
            <p:ph type="body" sz="quarter" idx="18"/>
          </p:nvPr>
        </p:nvSpPr>
        <p:spPr/>
        <p:txBody>
          <a:bodyPr/>
          <a:lstStyle/>
          <a:p>
            <a:r>
              <a:rPr lang="ja-JP" altLang="en-US" sz="1800" dirty="0">
                <a:solidFill>
                  <a:schemeClr val="tx1"/>
                </a:solidFill>
                <a:latin typeface="+mn-lt"/>
              </a:rPr>
              <a:t>在庫異常の原因を見える化するツールを開発中</a:t>
            </a:r>
            <a:endParaRPr lang="en-US" altLang="ja-JP" sz="1800" dirty="0">
              <a:solidFill>
                <a:schemeClr val="tx1"/>
              </a:solidFill>
              <a:latin typeface="+mn-lt"/>
            </a:endParaRPr>
          </a:p>
          <a:p>
            <a:r>
              <a:rPr lang="ja-JP" altLang="en-US" sz="1800" dirty="0">
                <a:solidFill>
                  <a:schemeClr val="tx1"/>
                </a:solidFill>
              </a:rPr>
              <a:t>→　要件を明確にするために、工務</a:t>
            </a:r>
            <a:r>
              <a:rPr lang="en-US" altLang="ja-JP" sz="1800" dirty="0">
                <a:solidFill>
                  <a:schemeClr val="tx1"/>
                </a:solidFill>
              </a:rPr>
              <a:t>/</a:t>
            </a:r>
            <a:r>
              <a:rPr lang="ja-JP" altLang="en-US" sz="1800" dirty="0">
                <a:solidFill>
                  <a:schemeClr val="tx1"/>
                </a:solidFill>
              </a:rPr>
              <a:t>整備室と会話する予定</a:t>
            </a:r>
            <a:endParaRPr lang="en-US" altLang="ja-JP" sz="1800" dirty="0">
              <a:solidFill>
                <a:srgbClr val="323130"/>
              </a:solidFill>
              <a:latin typeface="+mn-lt"/>
            </a:endParaRPr>
          </a:p>
        </p:txBody>
      </p:sp>
      <p:sp>
        <p:nvSpPr>
          <p:cNvPr id="3" name="テキスト プレースホルダー 2">
            <a:extLst>
              <a:ext uri="{FF2B5EF4-FFF2-40B4-BE49-F238E27FC236}">
                <a16:creationId xmlns="" xmlns:a16="http://schemas.microsoft.com/office/drawing/2014/main" id="{C8330057-4CDE-4BC1-8C5E-9E9F26C45E32}"/>
              </a:ext>
            </a:extLst>
          </p:cNvPr>
          <p:cNvSpPr>
            <a:spLocks noGrp="1"/>
          </p:cNvSpPr>
          <p:nvPr>
            <p:ph type="body" sz="quarter" idx="20"/>
          </p:nvPr>
        </p:nvSpPr>
        <p:spPr/>
        <p:txBody>
          <a:bodyPr/>
          <a:lstStyle/>
          <a:p>
            <a:r>
              <a:rPr lang="en-US" altLang="ja-JP" dirty="0"/>
              <a:t>2.</a:t>
            </a:r>
            <a:r>
              <a:rPr lang="ja-JP" altLang="en-US" dirty="0"/>
              <a:t> 現在の状況やこれまでの経緯</a:t>
            </a:r>
            <a:endParaRPr lang="en-US" altLang="ja-JP" dirty="0"/>
          </a:p>
        </p:txBody>
      </p:sp>
      <p:sp>
        <p:nvSpPr>
          <p:cNvPr id="4" name="日付プレースホルダー 3">
            <a:extLst>
              <a:ext uri="{FF2B5EF4-FFF2-40B4-BE49-F238E27FC236}">
                <a16:creationId xmlns="" xmlns:a16="http://schemas.microsoft.com/office/drawing/2014/main" id="{BFCBBB82-15E7-4945-B3BE-48D1753E1DF9}"/>
              </a:ext>
            </a:extLst>
          </p:cNvPr>
          <p:cNvSpPr>
            <a:spLocks noGrp="1"/>
          </p:cNvSpPr>
          <p:nvPr>
            <p:ph type="dt" sz="half" idx="19"/>
          </p:nvPr>
        </p:nvSpPr>
        <p:spPr/>
        <p:txBody>
          <a:bodyPr/>
          <a:lstStyle/>
          <a:p>
            <a:fld id="{FCAFAC13-DB77-42F2-BE26-45BA5532FD50}" type="datetime4">
              <a:rPr lang="en-US" altLang="ja-JP" smtClean="0"/>
              <a:pPr/>
              <a:t>2024年 2月 26日 </a:t>
            </a:fld>
            <a:endParaRPr lang="en-US" dirty="0"/>
          </a:p>
        </p:txBody>
      </p:sp>
      <p:graphicFrame>
        <p:nvGraphicFramePr>
          <p:cNvPr id="27" name="表 6">
            <a:extLst>
              <a:ext uri="{FF2B5EF4-FFF2-40B4-BE49-F238E27FC236}">
                <a16:creationId xmlns="" xmlns:a16="http://schemas.microsoft.com/office/drawing/2014/main" id="{6E0CC476-926E-4130-9CCF-E5D67DABEA4C}"/>
              </a:ext>
            </a:extLst>
          </p:cNvPr>
          <p:cNvGraphicFramePr>
            <a:graphicFrameLocks noGrp="1"/>
          </p:cNvGraphicFramePr>
          <p:nvPr>
            <p:extLst>
              <p:ext uri="{D42A27DB-BD31-4B8C-83A1-F6EECF244321}">
                <p14:modId xmlns:p14="http://schemas.microsoft.com/office/powerpoint/2010/main" val="1443373899"/>
              </p:ext>
            </p:extLst>
          </p:nvPr>
        </p:nvGraphicFramePr>
        <p:xfrm>
          <a:off x="443077" y="1800726"/>
          <a:ext cx="11341555" cy="4681368"/>
        </p:xfrm>
        <a:graphic>
          <a:graphicData uri="http://schemas.openxmlformats.org/drawingml/2006/table">
            <a:tbl>
              <a:tblPr firstRow="1" bandRow="1">
                <a:tableStyleId>{5C22544A-7EE6-4342-B048-85BDC9FD1C3A}</a:tableStyleId>
              </a:tblPr>
              <a:tblGrid>
                <a:gridCol w="1803419">
                  <a:extLst>
                    <a:ext uri="{9D8B030D-6E8A-4147-A177-3AD203B41FA5}">
                      <a16:colId xmlns="" xmlns:a16="http://schemas.microsoft.com/office/drawing/2014/main" val="3563586837"/>
                    </a:ext>
                  </a:extLst>
                </a:gridCol>
                <a:gridCol w="9538136">
                  <a:extLst>
                    <a:ext uri="{9D8B030D-6E8A-4147-A177-3AD203B41FA5}">
                      <a16:colId xmlns="" xmlns:a16="http://schemas.microsoft.com/office/drawing/2014/main" val="2755163576"/>
                    </a:ext>
                  </a:extLst>
                </a:gridCol>
              </a:tblGrid>
              <a:tr h="394810">
                <a:tc>
                  <a:txBody>
                    <a:bodyPr/>
                    <a:lstStyle/>
                    <a:p>
                      <a:r>
                        <a:rPr kumimoji="1" lang="ja-JP" altLang="en-US" sz="1600" b="1" dirty="0">
                          <a:latin typeface="+mn-lt"/>
                        </a:rPr>
                        <a:t>日付</a:t>
                      </a:r>
                    </a:p>
                  </a:txBody>
                  <a:tcPr/>
                </a:tc>
                <a:tc>
                  <a:txBody>
                    <a:bodyPr/>
                    <a:lstStyle/>
                    <a:p>
                      <a:r>
                        <a:rPr kumimoji="1" lang="ja-JP" altLang="en-US" sz="1600" b="1" dirty="0">
                          <a:latin typeface="+mn-lt"/>
                        </a:rPr>
                        <a:t>内容</a:t>
                      </a:r>
                    </a:p>
                  </a:txBody>
                  <a:tcPr/>
                </a:tc>
                <a:extLst>
                  <a:ext uri="{0D108BD9-81ED-4DB2-BD59-A6C34878D82A}">
                    <a16:rowId xmlns="" xmlns:a16="http://schemas.microsoft.com/office/drawing/2014/main" val="3301447576"/>
                  </a:ext>
                </a:extLst>
              </a:tr>
              <a:tr h="762406">
                <a:tc>
                  <a:txBody>
                    <a:bodyPr/>
                    <a:lstStyle/>
                    <a:p>
                      <a:r>
                        <a:rPr kumimoji="1" lang="en-US" altLang="ja-JP" sz="1800" b="0" dirty="0">
                          <a:latin typeface="+mn-lt"/>
                        </a:rPr>
                        <a:t>23</a:t>
                      </a:r>
                      <a:r>
                        <a:rPr kumimoji="1" lang="ja-JP" altLang="en-US" sz="1800" b="0" dirty="0">
                          <a:latin typeface="+mn-lt"/>
                        </a:rPr>
                        <a:t>年</a:t>
                      </a:r>
                      <a:r>
                        <a:rPr kumimoji="1" lang="en-US" altLang="ja-JP" sz="1800" b="0" dirty="0">
                          <a:latin typeface="+mn-lt"/>
                        </a:rPr>
                        <a:t>7</a:t>
                      </a:r>
                      <a:r>
                        <a:rPr kumimoji="1" lang="ja-JP" altLang="en-US" sz="1800" b="0" dirty="0">
                          <a:latin typeface="+mn-lt"/>
                        </a:rPr>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mn-lt"/>
                        </a:rPr>
                        <a:t>ものづくり革新部より</a:t>
                      </a:r>
                      <a:r>
                        <a:rPr kumimoji="1" lang="en-US" altLang="ja-JP" sz="1800" b="0" dirty="0">
                          <a:latin typeface="+mn-lt"/>
                        </a:rPr>
                        <a:t>DS</a:t>
                      </a:r>
                      <a:r>
                        <a:rPr kumimoji="1" lang="ja-JP" altLang="en-US" sz="1800" b="0" dirty="0">
                          <a:latin typeface="+mn-lt"/>
                        </a:rPr>
                        <a:t>部に在庫に関する相談があった</a:t>
                      </a:r>
                      <a:r>
                        <a:rPr kumimoji="1" lang="en-US" altLang="ja-JP" sz="1800" b="0" dirty="0">
                          <a:latin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latin typeface="+mn-lt"/>
                        </a:rPr>
                        <a:t>※</a:t>
                      </a:r>
                      <a:r>
                        <a:rPr kumimoji="1" lang="ja-JP" altLang="en-US" sz="1400" b="0" dirty="0">
                          <a:latin typeface="+mn-lt"/>
                        </a:rPr>
                        <a:t>在庫過多欠品の原因が分からない、順立装置の仮置き場でモノが溢れているなど</a:t>
                      </a:r>
                      <a:endParaRPr kumimoji="1" lang="en-US" altLang="ja-JP" sz="1400" b="0" dirty="0">
                        <a:latin typeface="+mn-lt"/>
                      </a:endParaRPr>
                    </a:p>
                  </a:txBody>
                  <a:tcPr/>
                </a:tc>
                <a:extLst>
                  <a:ext uri="{0D108BD9-81ED-4DB2-BD59-A6C34878D82A}">
                    <a16:rowId xmlns="" xmlns:a16="http://schemas.microsoft.com/office/drawing/2014/main" val="4020670840"/>
                  </a:ext>
                </a:extLst>
              </a:tr>
              <a:tr h="762406">
                <a:tc>
                  <a:txBody>
                    <a:bodyPr/>
                    <a:lstStyle/>
                    <a:p>
                      <a:r>
                        <a:rPr kumimoji="1" lang="en-US" altLang="ja-JP" sz="1800" b="0" dirty="0">
                          <a:latin typeface="+mn-lt"/>
                        </a:rPr>
                        <a:t>23</a:t>
                      </a:r>
                      <a:r>
                        <a:rPr kumimoji="1" lang="ja-JP" altLang="en-US" sz="1800" b="0" dirty="0">
                          <a:latin typeface="+mn-lt"/>
                        </a:rPr>
                        <a:t>年</a:t>
                      </a:r>
                      <a:r>
                        <a:rPr kumimoji="1" lang="en-US" altLang="ja-JP" sz="1800" b="0" dirty="0">
                          <a:latin typeface="+mn-lt"/>
                        </a:rPr>
                        <a:t>-9</a:t>
                      </a:r>
                      <a:r>
                        <a:rPr kumimoji="1" lang="ja-JP" altLang="en-US" sz="1800" b="0" dirty="0">
                          <a:latin typeface="+mn-lt"/>
                        </a:rPr>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mn-lt"/>
                        </a:rPr>
                        <a:t>在庫に関するデータ確認</a:t>
                      </a:r>
                      <a:r>
                        <a:rPr kumimoji="1" lang="en-US" altLang="ja-JP" sz="1800" b="0" dirty="0">
                          <a:latin typeface="+mn-lt"/>
                        </a:rPr>
                        <a:t>/</a:t>
                      </a:r>
                      <a:r>
                        <a:rPr kumimoji="1" lang="ja-JP" altLang="en-US" sz="1800" b="0" dirty="0">
                          <a:latin typeface="+mn-lt"/>
                        </a:rPr>
                        <a:t>分析</a:t>
                      </a:r>
                      <a:endParaRPr kumimoji="1" lang="en-US" altLang="ja-JP" sz="1800" b="0" dirty="0">
                        <a:latin typeface="+mn-lt"/>
                      </a:endParaRPr>
                    </a:p>
                  </a:txBody>
                  <a:tcPr/>
                </a:tc>
                <a:extLst>
                  <a:ext uri="{0D108BD9-81ED-4DB2-BD59-A6C34878D82A}">
                    <a16:rowId xmlns="" xmlns:a16="http://schemas.microsoft.com/office/drawing/2014/main" val="3387319618"/>
                  </a:ext>
                </a:extLst>
              </a:tr>
              <a:tr h="762406">
                <a:tc>
                  <a:txBody>
                    <a:bodyPr/>
                    <a:lstStyle/>
                    <a:p>
                      <a:r>
                        <a:rPr kumimoji="1" lang="en-US" altLang="ja-JP" sz="1800" b="0" dirty="0">
                          <a:latin typeface="+mn-lt"/>
                        </a:rPr>
                        <a:t>23</a:t>
                      </a:r>
                      <a:r>
                        <a:rPr kumimoji="1" lang="ja-JP" altLang="en-US" sz="1800" b="0" dirty="0">
                          <a:latin typeface="+mn-lt"/>
                        </a:rPr>
                        <a:t>年</a:t>
                      </a:r>
                      <a:r>
                        <a:rPr kumimoji="1" lang="en-US" altLang="ja-JP" sz="1800" b="0" dirty="0">
                          <a:latin typeface="+mn-lt"/>
                        </a:rPr>
                        <a:t>10</a:t>
                      </a:r>
                      <a:r>
                        <a:rPr kumimoji="1" lang="ja-JP" altLang="en-US" sz="1800" b="0" dirty="0">
                          <a:latin typeface="+mn-lt"/>
                        </a:rPr>
                        <a:t>月</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dirty="0">
                          <a:latin typeface="+mn-lt"/>
                        </a:rPr>
                        <a:t>ものづくり革新部より、在庫見える化ツールのアイデア共有</a:t>
                      </a:r>
                      <a:endParaRPr kumimoji="1" lang="en-US" altLang="ja-JP" sz="1800" b="0" dirty="0">
                        <a:latin typeface="+mn-lt"/>
                      </a:endParaRPr>
                    </a:p>
                  </a:txBody>
                  <a:tcPr/>
                </a:tc>
                <a:extLst>
                  <a:ext uri="{0D108BD9-81ED-4DB2-BD59-A6C34878D82A}">
                    <a16:rowId xmlns="" xmlns:a16="http://schemas.microsoft.com/office/drawing/2014/main" val="2909998022"/>
                  </a:ext>
                </a:extLst>
              </a:tr>
              <a:tr h="568969">
                <a:tc>
                  <a:txBody>
                    <a:bodyPr/>
                    <a:lstStyle/>
                    <a:p>
                      <a:r>
                        <a:rPr kumimoji="1" lang="en-US" altLang="ja-JP" sz="1800" b="0" dirty="0">
                          <a:latin typeface="+mn-lt"/>
                        </a:rPr>
                        <a:t>23</a:t>
                      </a:r>
                      <a:r>
                        <a:rPr kumimoji="1" lang="ja-JP" altLang="en-US" sz="1800" b="0" dirty="0">
                          <a:latin typeface="+mn-lt"/>
                        </a:rPr>
                        <a:t>年</a:t>
                      </a:r>
                      <a:r>
                        <a:rPr kumimoji="1" lang="en-US" altLang="ja-JP" sz="1800" b="0" dirty="0">
                          <a:latin typeface="+mn-lt"/>
                        </a:rPr>
                        <a:t>-12</a:t>
                      </a:r>
                      <a:r>
                        <a:rPr kumimoji="1" lang="ja-JP" altLang="en-US" sz="1800" b="0" dirty="0">
                          <a:latin typeface="+mn-lt"/>
                        </a:rPr>
                        <a:t>月</a:t>
                      </a:r>
                    </a:p>
                  </a:txBody>
                  <a:tcPr/>
                </a:tc>
                <a:tc>
                  <a:txBody>
                    <a:bodyPr/>
                    <a:lstStyle/>
                    <a:p>
                      <a:r>
                        <a:rPr lang="ja-JP" altLang="en-US" sz="1800" b="0" dirty="0">
                          <a:latin typeface="+mn-lt"/>
                        </a:rPr>
                        <a:t>機械学習（</a:t>
                      </a:r>
                      <a:r>
                        <a:rPr lang="en-US" altLang="ja-JP" sz="1800" b="0" dirty="0">
                          <a:latin typeface="+mn-lt"/>
                        </a:rPr>
                        <a:t>AI</a:t>
                      </a:r>
                      <a:r>
                        <a:rPr lang="ja-JP" altLang="en-US" sz="1800" b="0" dirty="0">
                          <a:latin typeface="+mn-lt"/>
                        </a:rPr>
                        <a:t>）</a:t>
                      </a:r>
                      <a:r>
                        <a:rPr kumimoji="1" lang="ja-JP" altLang="en-US" sz="1800" b="0" dirty="0">
                          <a:latin typeface="+mn-lt"/>
                        </a:rPr>
                        <a:t>を用いた在庫見える化ツール（要因調査モデル）の開発</a:t>
                      </a:r>
                    </a:p>
                  </a:txBody>
                  <a:tcPr/>
                </a:tc>
                <a:extLst>
                  <a:ext uri="{0D108BD9-81ED-4DB2-BD59-A6C34878D82A}">
                    <a16:rowId xmlns="" xmlns:a16="http://schemas.microsoft.com/office/drawing/2014/main" val="3761270223"/>
                  </a:ext>
                </a:extLst>
              </a:tr>
              <a:tr h="568969">
                <a:tc>
                  <a:txBody>
                    <a:bodyPr/>
                    <a:lstStyle/>
                    <a:p>
                      <a:r>
                        <a:rPr kumimoji="1" lang="en-US" altLang="ja-JP" sz="1800" b="0" dirty="0">
                          <a:latin typeface="+mn-lt"/>
                        </a:rPr>
                        <a:t>24</a:t>
                      </a:r>
                      <a:r>
                        <a:rPr kumimoji="1" lang="ja-JP" altLang="en-US" sz="1800" b="0" dirty="0">
                          <a:latin typeface="+mn-lt"/>
                        </a:rPr>
                        <a:t>年</a:t>
                      </a:r>
                      <a:r>
                        <a:rPr kumimoji="1" lang="en-US" altLang="ja-JP" sz="1800" b="0" dirty="0">
                          <a:latin typeface="+mn-lt"/>
                        </a:rPr>
                        <a:t>1</a:t>
                      </a:r>
                      <a:r>
                        <a:rPr kumimoji="1" lang="ja-JP" altLang="en-US" sz="1800" b="0" dirty="0">
                          <a:latin typeface="+mn-lt"/>
                        </a:rPr>
                        <a:t>月</a:t>
                      </a:r>
                    </a:p>
                  </a:txBody>
                  <a:tcPr/>
                </a:tc>
                <a:tc>
                  <a:txBody>
                    <a:bodyPr/>
                    <a:lstStyle/>
                    <a:p>
                      <a:r>
                        <a:rPr kumimoji="1" lang="ja-JP" altLang="en-US" sz="1800" b="0" dirty="0">
                          <a:latin typeface="+mn-lt"/>
                        </a:rPr>
                        <a:t>今後の進め方検討（モデル改修、現場への持っていき方検討）</a:t>
                      </a:r>
                    </a:p>
                  </a:txBody>
                  <a:tcPr/>
                </a:tc>
                <a:extLst>
                  <a:ext uri="{0D108BD9-81ED-4DB2-BD59-A6C34878D82A}">
                    <a16:rowId xmlns="" xmlns:a16="http://schemas.microsoft.com/office/drawing/2014/main" val="4059046845"/>
                  </a:ext>
                </a:extLst>
              </a:tr>
              <a:tr h="430701">
                <a:tc>
                  <a:txBody>
                    <a:bodyPr/>
                    <a:lstStyle/>
                    <a:p>
                      <a:r>
                        <a:rPr kumimoji="1" lang="en-US" altLang="ja-JP" sz="1800" b="0" dirty="0">
                          <a:latin typeface="+mn-lt"/>
                        </a:rPr>
                        <a:t>24</a:t>
                      </a:r>
                      <a:r>
                        <a:rPr kumimoji="1" lang="ja-JP" altLang="en-US" sz="1800" b="0" dirty="0">
                          <a:latin typeface="+mn-lt"/>
                        </a:rPr>
                        <a:t>年</a:t>
                      </a:r>
                      <a:r>
                        <a:rPr kumimoji="1" lang="en-US" altLang="ja-JP" sz="1800" b="0" dirty="0">
                          <a:latin typeface="+mn-lt"/>
                        </a:rPr>
                        <a:t>2</a:t>
                      </a:r>
                      <a:r>
                        <a:rPr kumimoji="1" lang="ja-JP" altLang="en-US" sz="1800" b="0" dirty="0">
                          <a:latin typeface="+mn-lt"/>
                        </a:rPr>
                        <a:t>月</a:t>
                      </a:r>
                    </a:p>
                  </a:txBody>
                  <a:tcPr/>
                </a:tc>
                <a:tc>
                  <a:txBody>
                    <a:bodyPr/>
                    <a:lstStyle/>
                    <a:p>
                      <a:r>
                        <a:rPr kumimoji="1" lang="ja-JP" altLang="en-US" sz="1800" b="0" dirty="0">
                          <a:latin typeface="+mn-lt"/>
                        </a:rPr>
                        <a:t>現場と顔合わせ＆ツール紹介（</a:t>
                      </a:r>
                      <a:r>
                        <a:rPr kumimoji="1" lang="en-US" altLang="ja-JP" sz="1800" b="0" dirty="0">
                          <a:latin typeface="+mn-lt"/>
                        </a:rPr>
                        <a:t>2</a:t>
                      </a:r>
                      <a:r>
                        <a:rPr kumimoji="1" lang="ja-JP" altLang="en-US" sz="1800" b="0" dirty="0">
                          <a:latin typeface="+mn-lt"/>
                        </a:rPr>
                        <a:t>月</a:t>
                      </a:r>
                      <a:r>
                        <a:rPr kumimoji="1" lang="en-US" altLang="ja-JP" sz="1800" b="0" dirty="0">
                          <a:latin typeface="+mn-lt"/>
                        </a:rPr>
                        <a:t>27</a:t>
                      </a:r>
                      <a:r>
                        <a:rPr kumimoji="1" lang="ja-JP" altLang="en-US" sz="1800" b="0" dirty="0">
                          <a:latin typeface="+mn-lt"/>
                        </a:rPr>
                        <a:t>日予定）</a:t>
                      </a:r>
                    </a:p>
                  </a:txBody>
                  <a:tcPr/>
                </a:tc>
                <a:extLst>
                  <a:ext uri="{0D108BD9-81ED-4DB2-BD59-A6C34878D82A}">
                    <a16:rowId xmlns="" xmlns:a16="http://schemas.microsoft.com/office/drawing/2014/main" val="2750501613"/>
                  </a:ext>
                </a:extLst>
              </a:tr>
              <a:tr h="430701">
                <a:tc>
                  <a:txBody>
                    <a:bodyPr/>
                    <a:lstStyle/>
                    <a:p>
                      <a:r>
                        <a:rPr kumimoji="1" lang="ja-JP" altLang="en-US" sz="1800" b="0" dirty="0">
                          <a:latin typeface="+mn-lt"/>
                        </a:rPr>
                        <a:t>今後</a:t>
                      </a:r>
                    </a:p>
                  </a:txBody>
                  <a:tcPr/>
                </a:tc>
                <a:tc>
                  <a:txBody>
                    <a:bodyPr/>
                    <a:lstStyle/>
                    <a:p>
                      <a:r>
                        <a:rPr kumimoji="1" lang="ja-JP" altLang="en-US" sz="1800" b="0" dirty="0">
                          <a:latin typeface="+mn-lt"/>
                        </a:rPr>
                        <a:t>★要件の明確化</a:t>
                      </a:r>
                    </a:p>
                  </a:txBody>
                  <a:tcPr/>
                </a:tc>
                <a:extLst>
                  <a:ext uri="{0D108BD9-81ED-4DB2-BD59-A6C34878D82A}">
                    <a16:rowId xmlns="" xmlns:a16="http://schemas.microsoft.com/office/drawing/2014/main" val="2736067824"/>
                  </a:ext>
                </a:extLst>
              </a:tr>
            </a:tbl>
          </a:graphicData>
        </a:graphic>
      </p:graphicFrame>
      <p:sp>
        <p:nvSpPr>
          <p:cNvPr id="6" name="テキスト ボックス 5"/>
          <p:cNvSpPr txBox="1"/>
          <p:nvPr/>
        </p:nvSpPr>
        <p:spPr>
          <a:xfrm>
            <a:off x="12818211" y="3374618"/>
            <a:ext cx="184666" cy="369332"/>
          </a:xfrm>
          <a:prstGeom prst="rect">
            <a:avLst/>
          </a:prstGeom>
          <a:noFill/>
        </p:spPr>
        <p:txBody>
          <a:bodyPr wrap="none" rtlCol="0">
            <a:spAutoFit/>
          </a:bodyPr>
          <a:lstStyle/>
          <a:p>
            <a:endParaRPr kumimoji="1" lang="ja-JP" altLang="en-US" dirty="0"/>
          </a:p>
        </p:txBody>
      </p:sp>
    </p:spTree>
    <p:extLst>
      <p:ext uri="{BB962C8B-B14F-4D97-AF65-F5344CB8AC3E}">
        <p14:creationId xmlns:p14="http://schemas.microsoft.com/office/powerpoint/2010/main" val="1851503377"/>
      </p:ext>
    </p:extLst>
  </p:cSld>
  <p:clrMapOvr>
    <a:masterClrMapping/>
  </p:clrMapOvr>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a:solidFill>
            <a:schemeClr val="tx1"/>
          </a:solidFill>
        </a:ln>
        <a:effectLst/>
      </a:spPr>
      <a:bodyPr rtlCol="0" anchor="ctr"/>
      <a:lstStyle>
        <a:defPPr algn="ctr">
          <a:defRPr kumimoji="1" dirty="0"/>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 xmlns:thm15="http://schemas.microsoft.com/office/thememl/2012/main"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7677</TotalTime>
  <Words>1987</Words>
  <Application>Microsoft Macintosh PowerPoint</Application>
  <PresentationFormat>ユーザー設定</PresentationFormat>
  <Paragraphs>300</Paragraphs>
  <Slides>20</Slides>
  <Notes>8</Notes>
  <HiddenSlides>0</HiddenSlides>
  <MMClips>0</MMClips>
  <ScaleCrop>false</ScaleCrop>
  <HeadingPairs>
    <vt:vector size="4" baseType="variant">
      <vt:variant>
        <vt:lpstr>テーマ</vt:lpstr>
      </vt:variant>
      <vt:variant>
        <vt:i4>4</vt:i4>
      </vt:variant>
      <vt:variant>
        <vt:lpstr>スライド タイトル</vt:lpstr>
      </vt:variant>
      <vt:variant>
        <vt:i4>20</vt:i4>
      </vt:variant>
    </vt:vector>
  </HeadingPairs>
  <TitlesOfParts>
    <vt:vector size="24" baseType="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概要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背景・課題</vt:lpstr>
      <vt:lpstr>対策</vt:lpstr>
      <vt:lpstr>概要</vt:lpstr>
      <vt:lpstr>使用技術</vt:lpstr>
      <vt:lpstr>検出可能項目</vt:lpstr>
      <vt:lpstr>導入方法</vt:lpstr>
      <vt:lpstr>デモサイト紹介</vt:lpstr>
    </vt:vector>
  </TitlesOfParts>
  <Company>アイシン精機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sasaoka</cp:lastModifiedBy>
  <cp:revision>195</cp:revision>
  <dcterms:created xsi:type="dcterms:W3CDTF">2022-01-19T01:36:44Z</dcterms:created>
  <dcterms:modified xsi:type="dcterms:W3CDTF">2024-02-26T00:59:00Z</dcterms:modified>
</cp:coreProperties>
</file>